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5" r:id="rId10"/>
    <p:sldId id="264" r:id="rId11"/>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A810785-AF60-4CD3-AF63-28D459BE89EA}"/>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a:extLst>
              <a:ext uri="{FF2B5EF4-FFF2-40B4-BE49-F238E27FC236}">
                <a16:creationId xmlns:a16="http://schemas.microsoft.com/office/drawing/2014/main" id="{B849B360-3FD2-4BDC-A63E-796D2673C09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a:extLst>
              <a:ext uri="{FF2B5EF4-FFF2-40B4-BE49-F238E27FC236}">
                <a16:creationId xmlns:a16="http://schemas.microsoft.com/office/drawing/2014/main" id="{E4592504-272F-4879-ABF7-831E990D585A}"/>
              </a:ext>
            </a:extLst>
          </p:cNvPr>
          <p:cNvSpPr>
            <a:spLocks noGrp="1"/>
          </p:cNvSpPr>
          <p:nvPr>
            <p:ph type="dt" sz="half" idx="10"/>
          </p:nvPr>
        </p:nvSpPr>
        <p:spPr/>
        <p:txBody>
          <a:bodyPr/>
          <a:lstStyle/>
          <a:p>
            <a:fld id="{979FAC59-A9E3-4B05-8807-2D143B92079A}" type="datetimeFigureOut">
              <a:rPr lang="es-ES" smtClean="0"/>
              <a:t>25/05/2018</a:t>
            </a:fld>
            <a:endParaRPr lang="es-ES"/>
          </a:p>
        </p:txBody>
      </p:sp>
      <p:sp>
        <p:nvSpPr>
          <p:cNvPr id="5" name="Marcador de pie de página 4">
            <a:extLst>
              <a:ext uri="{FF2B5EF4-FFF2-40B4-BE49-F238E27FC236}">
                <a16:creationId xmlns:a16="http://schemas.microsoft.com/office/drawing/2014/main" id="{7D19F358-4C22-418E-8365-DA06FF27A42A}"/>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DD69990D-0731-4A75-A08B-563A94C21488}"/>
              </a:ext>
            </a:extLst>
          </p:cNvPr>
          <p:cNvSpPr>
            <a:spLocks noGrp="1"/>
          </p:cNvSpPr>
          <p:nvPr>
            <p:ph type="sldNum" sz="quarter" idx="12"/>
          </p:nvPr>
        </p:nvSpPr>
        <p:spPr/>
        <p:txBody>
          <a:bodyPr/>
          <a:lstStyle/>
          <a:p>
            <a:fld id="{DAF78B98-4454-4BC8-8C50-6D110F5EA562}" type="slidenum">
              <a:rPr lang="es-ES" smtClean="0"/>
              <a:t>‹Nº›</a:t>
            </a:fld>
            <a:endParaRPr lang="es-ES"/>
          </a:p>
        </p:txBody>
      </p:sp>
    </p:spTree>
    <p:extLst>
      <p:ext uri="{BB962C8B-B14F-4D97-AF65-F5344CB8AC3E}">
        <p14:creationId xmlns:p14="http://schemas.microsoft.com/office/powerpoint/2010/main" val="10762594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5B6FB90-9B09-4B10-AE22-AC1494B3D646}"/>
              </a:ext>
            </a:extLst>
          </p:cNvPr>
          <p:cNvSpPr>
            <a:spLocks noGrp="1"/>
          </p:cNvSpPr>
          <p:nvPr>
            <p:ph type="title"/>
          </p:nvPr>
        </p:nvSpPr>
        <p:spPr/>
        <p:txBody>
          <a:bodyPr/>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BB9FD647-1FD6-4705-8B29-73055DEFF282}"/>
              </a:ext>
            </a:extLst>
          </p:cNvPr>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D207F84F-CC12-428B-A643-4C2BC5E73395}"/>
              </a:ext>
            </a:extLst>
          </p:cNvPr>
          <p:cNvSpPr>
            <a:spLocks noGrp="1"/>
          </p:cNvSpPr>
          <p:nvPr>
            <p:ph type="dt" sz="half" idx="10"/>
          </p:nvPr>
        </p:nvSpPr>
        <p:spPr/>
        <p:txBody>
          <a:bodyPr/>
          <a:lstStyle/>
          <a:p>
            <a:fld id="{979FAC59-A9E3-4B05-8807-2D143B92079A}" type="datetimeFigureOut">
              <a:rPr lang="es-ES" smtClean="0"/>
              <a:t>25/05/2018</a:t>
            </a:fld>
            <a:endParaRPr lang="es-ES"/>
          </a:p>
        </p:txBody>
      </p:sp>
      <p:sp>
        <p:nvSpPr>
          <p:cNvPr id="5" name="Marcador de pie de página 4">
            <a:extLst>
              <a:ext uri="{FF2B5EF4-FFF2-40B4-BE49-F238E27FC236}">
                <a16:creationId xmlns:a16="http://schemas.microsoft.com/office/drawing/2014/main" id="{C0AAB906-941B-4CE3-91C9-349EB006F64D}"/>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8B583A75-E624-4E20-A172-F5CA8081273F}"/>
              </a:ext>
            </a:extLst>
          </p:cNvPr>
          <p:cNvSpPr>
            <a:spLocks noGrp="1"/>
          </p:cNvSpPr>
          <p:nvPr>
            <p:ph type="sldNum" sz="quarter" idx="12"/>
          </p:nvPr>
        </p:nvSpPr>
        <p:spPr/>
        <p:txBody>
          <a:bodyPr/>
          <a:lstStyle/>
          <a:p>
            <a:fld id="{DAF78B98-4454-4BC8-8C50-6D110F5EA562}" type="slidenum">
              <a:rPr lang="es-ES" smtClean="0"/>
              <a:t>‹Nº›</a:t>
            </a:fld>
            <a:endParaRPr lang="es-ES"/>
          </a:p>
        </p:txBody>
      </p:sp>
    </p:spTree>
    <p:extLst>
      <p:ext uri="{BB962C8B-B14F-4D97-AF65-F5344CB8AC3E}">
        <p14:creationId xmlns:p14="http://schemas.microsoft.com/office/powerpoint/2010/main" val="557586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7BE39284-B36E-4020-B61D-528497A1AA55}"/>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39F4B826-2DAC-4149-8510-FD2712FD7F16}"/>
              </a:ext>
            </a:extLst>
          </p:cNvPr>
          <p:cNvSpPr>
            <a:spLocks noGrp="1"/>
          </p:cNvSpPr>
          <p:nvPr>
            <p:ph type="body" orient="vert" idx="1"/>
          </p:nvPr>
        </p:nvSpPr>
        <p:spPr>
          <a:xfrm>
            <a:off x="838200" y="365125"/>
            <a:ext cx="7734300" cy="5811838"/>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40CE1E4B-B882-4566-9B30-04F42ACDB53B}"/>
              </a:ext>
            </a:extLst>
          </p:cNvPr>
          <p:cNvSpPr>
            <a:spLocks noGrp="1"/>
          </p:cNvSpPr>
          <p:nvPr>
            <p:ph type="dt" sz="half" idx="10"/>
          </p:nvPr>
        </p:nvSpPr>
        <p:spPr/>
        <p:txBody>
          <a:bodyPr/>
          <a:lstStyle/>
          <a:p>
            <a:fld id="{979FAC59-A9E3-4B05-8807-2D143B92079A}" type="datetimeFigureOut">
              <a:rPr lang="es-ES" smtClean="0"/>
              <a:t>25/05/2018</a:t>
            </a:fld>
            <a:endParaRPr lang="es-ES"/>
          </a:p>
        </p:txBody>
      </p:sp>
      <p:sp>
        <p:nvSpPr>
          <p:cNvPr id="5" name="Marcador de pie de página 4">
            <a:extLst>
              <a:ext uri="{FF2B5EF4-FFF2-40B4-BE49-F238E27FC236}">
                <a16:creationId xmlns:a16="http://schemas.microsoft.com/office/drawing/2014/main" id="{6734343E-1E62-4A3A-8CB7-9E591127A9F5}"/>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50FAB34A-0B80-48A0-B1F6-FD11D8B311F3}"/>
              </a:ext>
            </a:extLst>
          </p:cNvPr>
          <p:cNvSpPr>
            <a:spLocks noGrp="1"/>
          </p:cNvSpPr>
          <p:nvPr>
            <p:ph type="sldNum" sz="quarter" idx="12"/>
          </p:nvPr>
        </p:nvSpPr>
        <p:spPr/>
        <p:txBody>
          <a:bodyPr/>
          <a:lstStyle/>
          <a:p>
            <a:fld id="{DAF78B98-4454-4BC8-8C50-6D110F5EA562}" type="slidenum">
              <a:rPr lang="es-ES" smtClean="0"/>
              <a:t>‹Nº›</a:t>
            </a:fld>
            <a:endParaRPr lang="es-ES"/>
          </a:p>
        </p:txBody>
      </p:sp>
    </p:spTree>
    <p:extLst>
      <p:ext uri="{BB962C8B-B14F-4D97-AF65-F5344CB8AC3E}">
        <p14:creationId xmlns:p14="http://schemas.microsoft.com/office/powerpoint/2010/main" val="8296631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F6C2964-3DE5-4D14-A0C7-446EE01AE088}"/>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4D65A5C6-F3E6-455A-9578-F6D5AAA2227E}"/>
              </a:ext>
            </a:extLst>
          </p:cNvPr>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BC4BF88B-678B-4BD0-A1BC-03E4D57B226D}"/>
              </a:ext>
            </a:extLst>
          </p:cNvPr>
          <p:cNvSpPr>
            <a:spLocks noGrp="1"/>
          </p:cNvSpPr>
          <p:nvPr>
            <p:ph type="dt" sz="half" idx="10"/>
          </p:nvPr>
        </p:nvSpPr>
        <p:spPr/>
        <p:txBody>
          <a:bodyPr/>
          <a:lstStyle/>
          <a:p>
            <a:fld id="{979FAC59-A9E3-4B05-8807-2D143B92079A}" type="datetimeFigureOut">
              <a:rPr lang="es-ES" smtClean="0"/>
              <a:t>25/05/2018</a:t>
            </a:fld>
            <a:endParaRPr lang="es-ES"/>
          </a:p>
        </p:txBody>
      </p:sp>
      <p:sp>
        <p:nvSpPr>
          <p:cNvPr id="5" name="Marcador de pie de página 4">
            <a:extLst>
              <a:ext uri="{FF2B5EF4-FFF2-40B4-BE49-F238E27FC236}">
                <a16:creationId xmlns:a16="http://schemas.microsoft.com/office/drawing/2014/main" id="{9CDD7C9F-B361-4D9E-A285-5503C0017CB6}"/>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ED36C038-38D4-4B7B-A323-520704071C13}"/>
              </a:ext>
            </a:extLst>
          </p:cNvPr>
          <p:cNvSpPr>
            <a:spLocks noGrp="1"/>
          </p:cNvSpPr>
          <p:nvPr>
            <p:ph type="sldNum" sz="quarter" idx="12"/>
          </p:nvPr>
        </p:nvSpPr>
        <p:spPr/>
        <p:txBody>
          <a:bodyPr/>
          <a:lstStyle/>
          <a:p>
            <a:fld id="{DAF78B98-4454-4BC8-8C50-6D110F5EA562}" type="slidenum">
              <a:rPr lang="es-ES" smtClean="0"/>
              <a:t>‹Nº›</a:t>
            </a:fld>
            <a:endParaRPr lang="es-ES"/>
          </a:p>
        </p:txBody>
      </p:sp>
    </p:spTree>
    <p:extLst>
      <p:ext uri="{BB962C8B-B14F-4D97-AF65-F5344CB8AC3E}">
        <p14:creationId xmlns:p14="http://schemas.microsoft.com/office/powerpoint/2010/main" val="12372820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7EBB703-B8DF-400C-94E3-8B0B51E4C6FB}"/>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p>
        </p:txBody>
      </p:sp>
      <p:sp>
        <p:nvSpPr>
          <p:cNvPr id="3" name="Marcador de texto 2">
            <a:extLst>
              <a:ext uri="{FF2B5EF4-FFF2-40B4-BE49-F238E27FC236}">
                <a16:creationId xmlns:a16="http://schemas.microsoft.com/office/drawing/2014/main" id="{746AD447-B98D-4198-871F-BD4BBA8EB2D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los estilos de texto del patrón</a:t>
            </a:r>
          </a:p>
        </p:txBody>
      </p:sp>
      <p:sp>
        <p:nvSpPr>
          <p:cNvPr id="4" name="Marcador de fecha 3">
            <a:extLst>
              <a:ext uri="{FF2B5EF4-FFF2-40B4-BE49-F238E27FC236}">
                <a16:creationId xmlns:a16="http://schemas.microsoft.com/office/drawing/2014/main" id="{163FD623-817A-48D6-9433-0DA94AA7BF90}"/>
              </a:ext>
            </a:extLst>
          </p:cNvPr>
          <p:cNvSpPr>
            <a:spLocks noGrp="1"/>
          </p:cNvSpPr>
          <p:nvPr>
            <p:ph type="dt" sz="half" idx="10"/>
          </p:nvPr>
        </p:nvSpPr>
        <p:spPr/>
        <p:txBody>
          <a:bodyPr/>
          <a:lstStyle/>
          <a:p>
            <a:fld id="{979FAC59-A9E3-4B05-8807-2D143B92079A}" type="datetimeFigureOut">
              <a:rPr lang="es-ES" smtClean="0"/>
              <a:t>25/05/2018</a:t>
            </a:fld>
            <a:endParaRPr lang="es-ES"/>
          </a:p>
        </p:txBody>
      </p:sp>
      <p:sp>
        <p:nvSpPr>
          <p:cNvPr id="5" name="Marcador de pie de página 4">
            <a:extLst>
              <a:ext uri="{FF2B5EF4-FFF2-40B4-BE49-F238E27FC236}">
                <a16:creationId xmlns:a16="http://schemas.microsoft.com/office/drawing/2014/main" id="{E18A10CB-5D35-4F44-BFF7-BB57E2062845}"/>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3E88A736-E865-40FA-A248-8DC611A16658}"/>
              </a:ext>
            </a:extLst>
          </p:cNvPr>
          <p:cNvSpPr>
            <a:spLocks noGrp="1"/>
          </p:cNvSpPr>
          <p:nvPr>
            <p:ph type="sldNum" sz="quarter" idx="12"/>
          </p:nvPr>
        </p:nvSpPr>
        <p:spPr/>
        <p:txBody>
          <a:bodyPr/>
          <a:lstStyle/>
          <a:p>
            <a:fld id="{DAF78B98-4454-4BC8-8C50-6D110F5EA562}" type="slidenum">
              <a:rPr lang="es-ES" smtClean="0"/>
              <a:t>‹Nº›</a:t>
            </a:fld>
            <a:endParaRPr lang="es-ES"/>
          </a:p>
        </p:txBody>
      </p:sp>
    </p:spTree>
    <p:extLst>
      <p:ext uri="{BB962C8B-B14F-4D97-AF65-F5344CB8AC3E}">
        <p14:creationId xmlns:p14="http://schemas.microsoft.com/office/powerpoint/2010/main" val="40072214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7E11AEB-766B-45AB-80A9-5C2D6F8589BF}"/>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ECC661B7-FD94-47B1-892E-4E077890690B}"/>
              </a:ext>
            </a:extLst>
          </p:cNvPr>
          <p:cNvSpPr>
            <a:spLocks noGrp="1"/>
          </p:cNvSpPr>
          <p:nvPr>
            <p:ph sz="half" idx="1"/>
          </p:nvPr>
        </p:nvSpPr>
        <p:spPr>
          <a:xfrm>
            <a:off x="838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a:extLst>
              <a:ext uri="{FF2B5EF4-FFF2-40B4-BE49-F238E27FC236}">
                <a16:creationId xmlns:a16="http://schemas.microsoft.com/office/drawing/2014/main" id="{720C16E2-A1B8-4E25-B966-B1CA2B6FF3AD}"/>
              </a:ext>
            </a:extLst>
          </p:cNvPr>
          <p:cNvSpPr>
            <a:spLocks noGrp="1"/>
          </p:cNvSpPr>
          <p:nvPr>
            <p:ph sz="half" idx="2"/>
          </p:nvPr>
        </p:nvSpPr>
        <p:spPr>
          <a:xfrm>
            <a:off x="6172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a:extLst>
              <a:ext uri="{FF2B5EF4-FFF2-40B4-BE49-F238E27FC236}">
                <a16:creationId xmlns:a16="http://schemas.microsoft.com/office/drawing/2014/main" id="{99D4A5EF-3529-4AE0-B26D-F34E37E40688}"/>
              </a:ext>
            </a:extLst>
          </p:cNvPr>
          <p:cNvSpPr>
            <a:spLocks noGrp="1"/>
          </p:cNvSpPr>
          <p:nvPr>
            <p:ph type="dt" sz="half" idx="10"/>
          </p:nvPr>
        </p:nvSpPr>
        <p:spPr/>
        <p:txBody>
          <a:bodyPr/>
          <a:lstStyle/>
          <a:p>
            <a:fld id="{979FAC59-A9E3-4B05-8807-2D143B92079A}" type="datetimeFigureOut">
              <a:rPr lang="es-ES" smtClean="0"/>
              <a:t>25/05/2018</a:t>
            </a:fld>
            <a:endParaRPr lang="es-ES"/>
          </a:p>
        </p:txBody>
      </p:sp>
      <p:sp>
        <p:nvSpPr>
          <p:cNvPr id="6" name="Marcador de pie de página 5">
            <a:extLst>
              <a:ext uri="{FF2B5EF4-FFF2-40B4-BE49-F238E27FC236}">
                <a16:creationId xmlns:a16="http://schemas.microsoft.com/office/drawing/2014/main" id="{7600F4BA-6993-4ACF-9D4C-3CBE417772AA}"/>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5B9DF2B3-C000-4F17-8144-E442AB7F4403}"/>
              </a:ext>
            </a:extLst>
          </p:cNvPr>
          <p:cNvSpPr>
            <a:spLocks noGrp="1"/>
          </p:cNvSpPr>
          <p:nvPr>
            <p:ph type="sldNum" sz="quarter" idx="12"/>
          </p:nvPr>
        </p:nvSpPr>
        <p:spPr/>
        <p:txBody>
          <a:bodyPr/>
          <a:lstStyle/>
          <a:p>
            <a:fld id="{DAF78B98-4454-4BC8-8C50-6D110F5EA562}" type="slidenum">
              <a:rPr lang="es-ES" smtClean="0"/>
              <a:t>‹Nº›</a:t>
            </a:fld>
            <a:endParaRPr lang="es-ES"/>
          </a:p>
        </p:txBody>
      </p:sp>
    </p:spTree>
    <p:extLst>
      <p:ext uri="{BB962C8B-B14F-4D97-AF65-F5344CB8AC3E}">
        <p14:creationId xmlns:p14="http://schemas.microsoft.com/office/powerpoint/2010/main" val="6173942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0090EDD-D9D3-4C60-9F07-A81E9DF4419A}"/>
              </a:ext>
            </a:extLst>
          </p:cNvPr>
          <p:cNvSpPr>
            <a:spLocks noGrp="1"/>
          </p:cNvSpPr>
          <p:nvPr>
            <p:ph type="title"/>
          </p:nvPr>
        </p:nvSpPr>
        <p:spPr>
          <a:xfrm>
            <a:off x="839788" y="365125"/>
            <a:ext cx="10515600" cy="1325563"/>
          </a:xfrm>
        </p:spPr>
        <p:txBody>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B1FF44D3-727B-4A0A-9D06-00DC85120E6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Marcador de contenido 3">
            <a:extLst>
              <a:ext uri="{FF2B5EF4-FFF2-40B4-BE49-F238E27FC236}">
                <a16:creationId xmlns:a16="http://schemas.microsoft.com/office/drawing/2014/main" id="{089EB524-B8D6-4C5D-B274-5E5B9535DB3A}"/>
              </a:ext>
            </a:extLst>
          </p:cNvPr>
          <p:cNvSpPr>
            <a:spLocks noGrp="1"/>
          </p:cNvSpPr>
          <p:nvPr>
            <p:ph sz="half" idx="2"/>
          </p:nvPr>
        </p:nvSpPr>
        <p:spPr>
          <a:xfrm>
            <a:off x="839788" y="2505075"/>
            <a:ext cx="5157787"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a:extLst>
              <a:ext uri="{FF2B5EF4-FFF2-40B4-BE49-F238E27FC236}">
                <a16:creationId xmlns:a16="http://schemas.microsoft.com/office/drawing/2014/main" id="{D4DE98EC-0F0F-46DF-8DBC-E9AC368B893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Marcador de contenido 5">
            <a:extLst>
              <a:ext uri="{FF2B5EF4-FFF2-40B4-BE49-F238E27FC236}">
                <a16:creationId xmlns:a16="http://schemas.microsoft.com/office/drawing/2014/main" id="{2E0FC028-FDC3-4D83-800E-A18956469A31}"/>
              </a:ext>
            </a:extLst>
          </p:cNvPr>
          <p:cNvSpPr>
            <a:spLocks noGrp="1"/>
          </p:cNvSpPr>
          <p:nvPr>
            <p:ph sz="quarter" idx="4"/>
          </p:nvPr>
        </p:nvSpPr>
        <p:spPr>
          <a:xfrm>
            <a:off x="6172200" y="2505075"/>
            <a:ext cx="5183188"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a:extLst>
              <a:ext uri="{FF2B5EF4-FFF2-40B4-BE49-F238E27FC236}">
                <a16:creationId xmlns:a16="http://schemas.microsoft.com/office/drawing/2014/main" id="{47EAEEA6-7F34-41D1-BEA8-75C16FF0A3C5}"/>
              </a:ext>
            </a:extLst>
          </p:cNvPr>
          <p:cNvSpPr>
            <a:spLocks noGrp="1"/>
          </p:cNvSpPr>
          <p:nvPr>
            <p:ph type="dt" sz="half" idx="10"/>
          </p:nvPr>
        </p:nvSpPr>
        <p:spPr/>
        <p:txBody>
          <a:bodyPr/>
          <a:lstStyle/>
          <a:p>
            <a:fld id="{979FAC59-A9E3-4B05-8807-2D143B92079A}" type="datetimeFigureOut">
              <a:rPr lang="es-ES" smtClean="0"/>
              <a:t>25/05/2018</a:t>
            </a:fld>
            <a:endParaRPr lang="es-ES"/>
          </a:p>
        </p:txBody>
      </p:sp>
      <p:sp>
        <p:nvSpPr>
          <p:cNvPr id="8" name="Marcador de pie de página 7">
            <a:extLst>
              <a:ext uri="{FF2B5EF4-FFF2-40B4-BE49-F238E27FC236}">
                <a16:creationId xmlns:a16="http://schemas.microsoft.com/office/drawing/2014/main" id="{DBE1DCD0-5A6A-4092-A283-BE33F9266467}"/>
              </a:ext>
            </a:extLst>
          </p:cNvPr>
          <p:cNvSpPr>
            <a:spLocks noGrp="1"/>
          </p:cNvSpPr>
          <p:nvPr>
            <p:ph type="ftr" sz="quarter" idx="11"/>
          </p:nvPr>
        </p:nvSpPr>
        <p:spPr/>
        <p:txBody>
          <a:bodyPr/>
          <a:lstStyle/>
          <a:p>
            <a:endParaRPr lang="es-ES"/>
          </a:p>
        </p:txBody>
      </p:sp>
      <p:sp>
        <p:nvSpPr>
          <p:cNvPr id="9" name="Marcador de número de diapositiva 8">
            <a:extLst>
              <a:ext uri="{FF2B5EF4-FFF2-40B4-BE49-F238E27FC236}">
                <a16:creationId xmlns:a16="http://schemas.microsoft.com/office/drawing/2014/main" id="{782E99B2-F81D-4FB3-AF35-E8AA8D80114F}"/>
              </a:ext>
            </a:extLst>
          </p:cNvPr>
          <p:cNvSpPr>
            <a:spLocks noGrp="1"/>
          </p:cNvSpPr>
          <p:nvPr>
            <p:ph type="sldNum" sz="quarter" idx="12"/>
          </p:nvPr>
        </p:nvSpPr>
        <p:spPr/>
        <p:txBody>
          <a:bodyPr/>
          <a:lstStyle/>
          <a:p>
            <a:fld id="{DAF78B98-4454-4BC8-8C50-6D110F5EA562}" type="slidenum">
              <a:rPr lang="es-ES" smtClean="0"/>
              <a:t>‹Nº›</a:t>
            </a:fld>
            <a:endParaRPr lang="es-ES"/>
          </a:p>
        </p:txBody>
      </p:sp>
    </p:spTree>
    <p:extLst>
      <p:ext uri="{BB962C8B-B14F-4D97-AF65-F5344CB8AC3E}">
        <p14:creationId xmlns:p14="http://schemas.microsoft.com/office/powerpoint/2010/main" val="6525183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FDAD0EB-3585-49F3-A547-D87BD7D745A2}"/>
              </a:ext>
            </a:extLst>
          </p:cNvPr>
          <p:cNvSpPr>
            <a:spLocks noGrp="1"/>
          </p:cNvSpPr>
          <p:nvPr>
            <p:ph type="title"/>
          </p:nvPr>
        </p:nvSpPr>
        <p:spPr/>
        <p:txBody>
          <a:bodyPr/>
          <a:lstStyle/>
          <a:p>
            <a:r>
              <a:rPr lang="es-ES"/>
              <a:t>Haga clic para modificar el estilo de título del patrón</a:t>
            </a:r>
          </a:p>
        </p:txBody>
      </p:sp>
      <p:sp>
        <p:nvSpPr>
          <p:cNvPr id="3" name="Marcador de fecha 2">
            <a:extLst>
              <a:ext uri="{FF2B5EF4-FFF2-40B4-BE49-F238E27FC236}">
                <a16:creationId xmlns:a16="http://schemas.microsoft.com/office/drawing/2014/main" id="{AEAA2AF1-94CF-4E05-AE09-1C8E9DF4038E}"/>
              </a:ext>
            </a:extLst>
          </p:cNvPr>
          <p:cNvSpPr>
            <a:spLocks noGrp="1"/>
          </p:cNvSpPr>
          <p:nvPr>
            <p:ph type="dt" sz="half" idx="10"/>
          </p:nvPr>
        </p:nvSpPr>
        <p:spPr/>
        <p:txBody>
          <a:bodyPr/>
          <a:lstStyle/>
          <a:p>
            <a:fld id="{979FAC59-A9E3-4B05-8807-2D143B92079A}" type="datetimeFigureOut">
              <a:rPr lang="es-ES" smtClean="0"/>
              <a:t>25/05/2018</a:t>
            </a:fld>
            <a:endParaRPr lang="es-ES"/>
          </a:p>
        </p:txBody>
      </p:sp>
      <p:sp>
        <p:nvSpPr>
          <p:cNvPr id="4" name="Marcador de pie de página 3">
            <a:extLst>
              <a:ext uri="{FF2B5EF4-FFF2-40B4-BE49-F238E27FC236}">
                <a16:creationId xmlns:a16="http://schemas.microsoft.com/office/drawing/2014/main" id="{49E6E26E-EA63-4E92-A0B2-5BA4284E1A03}"/>
              </a:ext>
            </a:extLst>
          </p:cNvPr>
          <p:cNvSpPr>
            <a:spLocks noGrp="1"/>
          </p:cNvSpPr>
          <p:nvPr>
            <p:ph type="ftr" sz="quarter" idx="11"/>
          </p:nvPr>
        </p:nvSpPr>
        <p:spPr/>
        <p:txBody>
          <a:bodyPr/>
          <a:lstStyle/>
          <a:p>
            <a:endParaRPr lang="es-ES"/>
          </a:p>
        </p:txBody>
      </p:sp>
      <p:sp>
        <p:nvSpPr>
          <p:cNvPr id="5" name="Marcador de número de diapositiva 4">
            <a:extLst>
              <a:ext uri="{FF2B5EF4-FFF2-40B4-BE49-F238E27FC236}">
                <a16:creationId xmlns:a16="http://schemas.microsoft.com/office/drawing/2014/main" id="{6FC4AEFC-AA44-40DB-97DA-B803CA27A980}"/>
              </a:ext>
            </a:extLst>
          </p:cNvPr>
          <p:cNvSpPr>
            <a:spLocks noGrp="1"/>
          </p:cNvSpPr>
          <p:nvPr>
            <p:ph type="sldNum" sz="quarter" idx="12"/>
          </p:nvPr>
        </p:nvSpPr>
        <p:spPr/>
        <p:txBody>
          <a:bodyPr/>
          <a:lstStyle/>
          <a:p>
            <a:fld id="{DAF78B98-4454-4BC8-8C50-6D110F5EA562}" type="slidenum">
              <a:rPr lang="es-ES" smtClean="0"/>
              <a:t>‹Nº›</a:t>
            </a:fld>
            <a:endParaRPr lang="es-ES"/>
          </a:p>
        </p:txBody>
      </p:sp>
    </p:spTree>
    <p:extLst>
      <p:ext uri="{BB962C8B-B14F-4D97-AF65-F5344CB8AC3E}">
        <p14:creationId xmlns:p14="http://schemas.microsoft.com/office/powerpoint/2010/main" val="5673560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2D957A2C-6B5A-4462-97F7-E48C7190A3BB}"/>
              </a:ext>
            </a:extLst>
          </p:cNvPr>
          <p:cNvSpPr>
            <a:spLocks noGrp="1"/>
          </p:cNvSpPr>
          <p:nvPr>
            <p:ph type="dt" sz="half" idx="10"/>
          </p:nvPr>
        </p:nvSpPr>
        <p:spPr/>
        <p:txBody>
          <a:bodyPr/>
          <a:lstStyle/>
          <a:p>
            <a:fld id="{979FAC59-A9E3-4B05-8807-2D143B92079A}" type="datetimeFigureOut">
              <a:rPr lang="es-ES" smtClean="0"/>
              <a:t>25/05/2018</a:t>
            </a:fld>
            <a:endParaRPr lang="es-ES"/>
          </a:p>
        </p:txBody>
      </p:sp>
      <p:sp>
        <p:nvSpPr>
          <p:cNvPr id="3" name="Marcador de pie de página 2">
            <a:extLst>
              <a:ext uri="{FF2B5EF4-FFF2-40B4-BE49-F238E27FC236}">
                <a16:creationId xmlns:a16="http://schemas.microsoft.com/office/drawing/2014/main" id="{F29E784B-9673-43E4-B18C-9CC85A270079}"/>
              </a:ext>
            </a:extLst>
          </p:cNvPr>
          <p:cNvSpPr>
            <a:spLocks noGrp="1"/>
          </p:cNvSpPr>
          <p:nvPr>
            <p:ph type="ftr" sz="quarter" idx="11"/>
          </p:nvPr>
        </p:nvSpPr>
        <p:spPr/>
        <p:txBody>
          <a:bodyPr/>
          <a:lstStyle/>
          <a:p>
            <a:endParaRPr lang="es-ES"/>
          </a:p>
        </p:txBody>
      </p:sp>
      <p:sp>
        <p:nvSpPr>
          <p:cNvPr id="4" name="Marcador de número de diapositiva 3">
            <a:extLst>
              <a:ext uri="{FF2B5EF4-FFF2-40B4-BE49-F238E27FC236}">
                <a16:creationId xmlns:a16="http://schemas.microsoft.com/office/drawing/2014/main" id="{51660A77-C1D2-4A28-9C79-2ECF60DB2B1D}"/>
              </a:ext>
            </a:extLst>
          </p:cNvPr>
          <p:cNvSpPr>
            <a:spLocks noGrp="1"/>
          </p:cNvSpPr>
          <p:nvPr>
            <p:ph type="sldNum" sz="quarter" idx="12"/>
          </p:nvPr>
        </p:nvSpPr>
        <p:spPr/>
        <p:txBody>
          <a:bodyPr/>
          <a:lstStyle/>
          <a:p>
            <a:fld id="{DAF78B98-4454-4BC8-8C50-6D110F5EA562}" type="slidenum">
              <a:rPr lang="es-ES" smtClean="0"/>
              <a:t>‹Nº›</a:t>
            </a:fld>
            <a:endParaRPr lang="es-ES"/>
          </a:p>
        </p:txBody>
      </p:sp>
    </p:spTree>
    <p:extLst>
      <p:ext uri="{BB962C8B-B14F-4D97-AF65-F5344CB8AC3E}">
        <p14:creationId xmlns:p14="http://schemas.microsoft.com/office/powerpoint/2010/main" val="1265982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F076EF7-467E-48E1-BC7D-AEA961D8B891}"/>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DBAB36A6-5FA0-4126-894D-15AC38DE09F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a:extLst>
              <a:ext uri="{FF2B5EF4-FFF2-40B4-BE49-F238E27FC236}">
                <a16:creationId xmlns:a16="http://schemas.microsoft.com/office/drawing/2014/main" id="{BDFF6C2B-A071-490F-A1B2-B1CD413B258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Marcador de fecha 4">
            <a:extLst>
              <a:ext uri="{FF2B5EF4-FFF2-40B4-BE49-F238E27FC236}">
                <a16:creationId xmlns:a16="http://schemas.microsoft.com/office/drawing/2014/main" id="{B7B89BC9-B4AB-455D-8AF8-4421FA4A630E}"/>
              </a:ext>
            </a:extLst>
          </p:cNvPr>
          <p:cNvSpPr>
            <a:spLocks noGrp="1"/>
          </p:cNvSpPr>
          <p:nvPr>
            <p:ph type="dt" sz="half" idx="10"/>
          </p:nvPr>
        </p:nvSpPr>
        <p:spPr/>
        <p:txBody>
          <a:bodyPr/>
          <a:lstStyle/>
          <a:p>
            <a:fld id="{979FAC59-A9E3-4B05-8807-2D143B92079A}" type="datetimeFigureOut">
              <a:rPr lang="es-ES" smtClean="0"/>
              <a:t>25/05/2018</a:t>
            </a:fld>
            <a:endParaRPr lang="es-ES"/>
          </a:p>
        </p:txBody>
      </p:sp>
      <p:sp>
        <p:nvSpPr>
          <p:cNvPr id="6" name="Marcador de pie de página 5">
            <a:extLst>
              <a:ext uri="{FF2B5EF4-FFF2-40B4-BE49-F238E27FC236}">
                <a16:creationId xmlns:a16="http://schemas.microsoft.com/office/drawing/2014/main" id="{83AC55F8-3C2D-4EFE-810B-23E28A11377E}"/>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1E3712CD-8948-4294-84BC-51EE56CE5EF8}"/>
              </a:ext>
            </a:extLst>
          </p:cNvPr>
          <p:cNvSpPr>
            <a:spLocks noGrp="1"/>
          </p:cNvSpPr>
          <p:nvPr>
            <p:ph type="sldNum" sz="quarter" idx="12"/>
          </p:nvPr>
        </p:nvSpPr>
        <p:spPr/>
        <p:txBody>
          <a:bodyPr/>
          <a:lstStyle/>
          <a:p>
            <a:fld id="{DAF78B98-4454-4BC8-8C50-6D110F5EA562}" type="slidenum">
              <a:rPr lang="es-ES" smtClean="0"/>
              <a:t>‹Nº›</a:t>
            </a:fld>
            <a:endParaRPr lang="es-ES"/>
          </a:p>
        </p:txBody>
      </p:sp>
    </p:spTree>
    <p:extLst>
      <p:ext uri="{BB962C8B-B14F-4D97-AF65-F5344CB8AC3E}">
        <p14:creationId xmlns:p14="http://schemas.microsoft.com/office/powerpoint/2010/main" val="3669383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0F7F49A-2BD6-4BA1-80AE-93D60AFD3F05}"/>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posición de imagen 2">
            <a:extLst>
              <a:ext uri="{FF2B5EF4-FFF2-40B4-BE49-F238E27FC236}">
                <a16:creationId xmlns:a16="http://schemas.microsoft.com/office/drawing/2014/main" id="{DB8BADFB-72E8-42A2-94E0-7850B9E8712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a:extLst>
              <a:ext uri="{FF2B5EF4-FFF2-40B4-BE49-F238E27FC236}">
                <a16:creationId xmlns:a16="http://schemas.microsoft.com/office/drawing/2014/main" id="{53CB54D2-0D13-4AE0-871D-8878AFF7E1D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Marcador de fecha 4">
            <a:extLst>
              <a:ext uri="{FF2B5EF4-FFF2-40B4-BE49-F238E27FC236}">
                <a16:creationId xmlns:a16="http://schemas.microsoft.com/office/drawing/2014/main" id="{6FACBF3D-8777-4BBF-9BF7-03242409B8F1}"/>
              </a:ext>
            </a:extLst>
          </p:cNvPr>
          <p:cNvSpPr>
            <a:spLocks noGrp="1"/>
          </p:cNvSpPr>
          <p:nvPr>
            <p:ph type="dt" sz="half" idx="10"/>
          </p:nvPr>
        </p:nvSpPr>
        <p:spPr/>
        <p:txBody>
          <a:bodyPr/>
          <a:lstStyle/>
          <a:p>
            <a:fld id="{979FAC59-A9E3-4B05-8807-2D143B92079A}" type="datetimeFigureOut">
              <a:rPr lang="es-ES" smtClean="0"/>
              <a:t>25/05/2018</a:t>
            </a:fld>
            <a:endParaRPr lang="es-ES"/>
          </a:p>
        </p:txBody>
      </p:sp>
      <p:sp>
        <p:nvSpPr>
          <p:cNvPr id="6" name="Marcador de pie de página 5">
            <a:extLst>
              <a:ext uri="{FF2B5EF4-FFF2-40B4-BE49-F238E27FC236}">
                <a16:creationId xmlns:a16="http://schemas.microsoft.com/office/drawing/2014/main" id="{5E037543-1A3A-4EA4-ABF1-8EECD31D993A}"/>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E746AC54-515B-47E4-8C13-D04C4087D671}"/>
              </a:ext>
            </a:extLst>
          </p:cNvPr>
          <p:cNvSpPr>
            <a:spLocks noGrp="1"/>
          </p:cNvSpPr>
          <p:nvPr>
            <p:ph type="sldNum" sz="quarter" idx="12"/>
          </p:nvPr>
        </p:nvSpPr>
        <p:spPr/>
        <p:txBody>
          <a:bodyPr/>
          <a:lstStyle/>
          <a:p>
            <a:fld id="{DAF78B98-4454-4BC8-8C50-6D110F5EA562}" type="slidenum">
              <a:rPr lang="es-ES" smtClean="0"/>
              <a:t>‹Nº›</a:t>
            </a:fld>
            <a:endParaRPr lang="es-ES"/>
          </a:p>
        </p:txBody>
      </p:sp>
    </p:spTree>
    <p:extLst>
      <p:ext uri="{BB962C8B-B14F-4D97-AF65-F5344CB8AC3E}">
        <p14:creationId xmlns:p14="http://schemas.microsoft.com/office/powerpoint/2010/main" val="639353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47000"/>
            <a:lum/>
          </a:blip>
          <a:srcRect/>
          <a:stretch>
            <a:fillRect/>
          </a:stretch>
        </a:blipFill>
        <a:effectLst/>
      </p:bgPr>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9547F848-25D4-433D-BA67-51436990C3C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9064A1CE-29F4-414F-B29E-05269275BF3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8AACBA26-49BE-4125-8E02-8C0B970FB64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9FAC59-A9E3-4B05-8807-2D143B92079A}" type="datetimeFigureOut">
              <a:rPr lang="es-ES" smtClean="0"/>
              <a:t>25/05/2018</a:t>
            </a:fld>
            <a:endParaRPr lang="es-ES"/>
          </a:p>
        </p:txBody>
      </p:sp>
      <p:sp>
        <p:nvSpPr>
          <p:cNvPr id="5" name="Marcador de pie de página 4">
            <a:extLst>
              <a:ext uri="{FF2B5EF4-FFF2-40B4-BE49-F238E27FC236}">
                <a16:creationId xmlns:a16="http://schemas.microsoft.com/office/drawing/2014/main" id="{45D1AAB8-F1BE-4BC3-9285-4D988900DA2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a:extLst>
              <a:ext uri="{FF2B5EF4-FFF2-40B4-BE49-F238E27FC236}">
                <a16:creationId xmlns:a16="http://schemas.microsoft.com/office/drawing/2014/main" id="{57DDB041-0AED-407C-BB89-94AB5D4E865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F78B98-4454-4BC8-8C50-6D110F5EA562}" type="slidenum">
              <a:rPr lang="es-ES" smtClean="0"/>
              <a:t>‹Nº›</a:t>
            </a:fld>
            <a:endParaRPr lang="es-ES"/>
          </a:p>
        </p:txBody>
      </p:sp>
    </p:spTree>
    <p:extLst>
      <p:ext uri="{BB962C8B-B14F-4D97-AF65-F5344CB8AC3E}">
        <p14:creationId xmlns:p14="http://schemas.microsoft.com/office/powerpoint/2010/main" val="31469747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articulospm.files.wordpress.com/2012/04/cierre-de-los-proyectos.pdf" TargetMode="External"/><Relationship Id="rId2" Type="http://schemas.openxmlformats.org/officeDocument/2006/relationships/hyperlink" Target="http://informatica.uv.es/iiguia/2000/IPI/material/tema8.pdf" TargetMode="External"/><Relationship Id="rId1" Type="http://schemas.openxmlformats.org/officeDocument/2006/relationships/slideLayout" Target="../slideLayouts/slideLayout2.xml"/><Relationship Id="rId4" Type="http://schemas.openxmlformats.org/officeDocument/2006/relationships/hyperlink" Target="https://www.recursosenprojectmanagement.com/cierre_del_proyecto/"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http://www.editdiazdesantos.com/wwwdat/pdf/9788499693866.pdf" TargetMode="External"/><Relationship Id="rId3" Type="http://schemas.openxmlformats.org/officeDocument/2006/relationships/hyperlink" Target="https://youtu.be/Nh9MiEpB2N4" TargetMode="External"/><Relationship Id="rId7" Type="http://schemas.openxmlformats.org/officeDocument/2006/relationships/hyperlink" Target="http://informatica.uv.es/iiguia/2000/IPI/material/tema8.pdf" TargetMode="External"/><Relationship Id="rId2" Type="http://schemas.openxmlformats.org/officeDocument/2006/relationships/hyperlink" Target="https://youtu.be/EpeV6Pm9LW4" TargetMode="External"/><Relationship Id="rId1" Type="http://schemas.openxmlformats.org/officeDocument/2006/relationships/slideLayout" Target="../slideLayouts/slideLayout2.xml"/><Relationship Id="rId6" Type="http://schemas.openxmlformats.org/officeDocument/2006/relationships/hyperlink" Target="https://cgrfiles.cgr.go.cr/publico/jaguar/Documentos/cgr/Sistemas/Normas_Tecnicas/Informe%20NTI_A_7.pdf" TargetMode="External"/><Relationship Id="rId5" Type="http://schemas.openxmlformats.org/officeDocument/2006/relationships/hyperlink" Target="https://articulospm.files.wordpress.com/2012/04/cierre-de-los-proyectos.pdf" TargetMode="External"/><Relationship Id="rId4" Type="http://schemas.openxmlformats.org/officeDocument/2006/relationships/hyperlink" Target="https://youtu.be/AdNf1lQWGAQ" TargetMode="External"/><Relationship Id="rId9" Type="http://schemas.openxmlformats.org/officeDocument/2006/relationships/hyperlink" Target="http://rsa.utpl.edu.ec/material/234/G18608.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3FB79A8-0D0B-4A94-A6E4-C6BD78A3BDA9}"/>
              </a:ext>
            </a:extLst>
          </p:cNvPr>
          <p:cNvSpPr>
            <a:spLocks noGrp="1"/>
          </p:cNvSpPr>
          <p:nvPr>
            <p:ph type="ctrTitle"/>
          </p:nvPr>
        </p:nvSpPr>
        <p:spPr>
          <a:xfrm>
            <a:off x="1524000" y="1122363"/>
            <a:ext cx="9144000" cy="1198806"/>
          </a:xfrm>
        </p:spPr>
        <p:txBody>
          <a:bodyPr>
            <a:normAutofit/>
          </a:bodyPr>
          <a:lstStyle/>
          <a:p>
            <a:r>
              <a:rPr lang="es-ES" sz="8000" dirty="0">
                <a:latin typeface="Gabriola" panose="04040605051002020D02" pitchFamily="82" charset="0"/>
              </a:rPr>
              <a:t>2.3 Cierre del proyecto.</a:t>
            </a:r>
            <a:endParaRPr lang="es-ES" sz="8000" dirty="0"/>
          </a:p>
        </p:txBody>
      </p:sp>
      <p:sp>
        <p:nvSpPr>
          <p:cNvPr id="3" name="Subtítulo 2">
            <a:extLst>
              <a:ext uri="{FF2B5EF4-FFF2-40B4-BE49-F238E27FC236}">
                <a16:creationId xmlns:a16="http://schemas.microsoft.com/office/drawing/2014/main" id="{4E79F112-4CD8-4780-BD16-8A480945DF78}"/>
              </a:ext>
            </a:extLst>
          </p:cNvPr>
          <p:cNvSpPr>
            <a:spLocks noGrp="1"/>
          </p:cNvSpPr>
          <p:nvPr>
            <p:ph type="subTitle" idx="1"/>
          </p:nvPr>
        </p:nvSpPr>
        <p:spPr>
          <a:xfrm>
            <a:off x="2186608" y="3045448"/>
            <a:ext cx="9144000" cy="1655762"/>
          </a:xfrm>
        </p:spPr>
        <p:txBody>
          <a:bodyPr/>
          <a:lstStyle/>
          <a:p>
            <a:pPr algn="l"/>
            <a:r>
              <a:rPr lang="es-ES" sz="2800" dirty="0">
                <a:latin typeface="Lucida Calligraphy" panose="03010101010101010101" pitchFamily="66" charset="0"/>
              </a:rPr>
              <a:t>Integradora I</a:t>
            </a:r>
          </a:p>
          <a:p>
            <a:pPr algn="l"/>
            <a:r>
              <a:rPr lang="es-ES" sz="2800" dirty="0">
                <a:latin typeface="Lucida Calligraphy" panose="03010101010101010101" pitchFamily="66" charset="0"/>
              </a:rPr>
              <a:t>Unidad II: Fases del proyecto</a:t>
            </a:r>
          </a:p>
          <a:p>
            <a:pPr algn="l"/>
            <a:r>
              <a:rPr lang="es-ES" sz="2800" dirty="0">
                <a:latin typeface="Lucida Calligraphy" panose="03010101010101010101" pitchFamily="66" charset="0"/>
              </a:rPr>
              <a:t>M.G.T.I: Brenda Juárez Santiago</a:t>
            </a:r>
          </a:p>
          <a:p>
            <a:endParaRPr lang="es-ES" dirty="0"/>
          </a:p>
        </p:txBody>
      </p:sp>
      <p:sp>
        <p:nvSpPr>
          <p:cNvPr id="4" name="Subtítulo 2">
            <a:extLst>
              <a:ext uri="{FF2B5EF4-FFF2-40B4-BE49-F238E27FC236}">
                <a16:creationId xmlns:a16="http://schemas.microsoft.com/office/drawing/2014/main" id="{0102A58C-29E9-49D0-A851-94580AA6D421}"/>
              </a:ext>
            </a:extLst>
          </p:cNvPr>
          <p:cNvSpPr txBox="1">
            <a:spLocks/>
          </p:cNvSpPr>
          <p:nvPr/>
        </p:nvSpPr>
        <p:spPr>
          <a:xfrm>
            <a:off x="7745895" y="6357731"/>
            <a:ext cx="4485862" cy="626164"/>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s-ES" sz="2800" dirty="0">
                <a:latin typeface="Lucida Calligraphy" panose="03010101010101010101" pitchFamily="66" charset="0"/>
              </a:rPr>
              <a:t>Periodo: Mayo-Agosto</a:t>
            </a:r>
            <a:endParaRPr lang="es-ES" dirty="0"/>
          </a:p>
        </p:txBody>
      </p:sp>
    </p:spTree>
    <p:extLst>
      <p:ext uri="{BB962C8B-B14F-4D97-AF65-F5344CB8AC3E}">
        <p14:creationId xmlns:p14="http://schemas.microsoft.com/office/powerpoint/2010/main" val="3684101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660156E6-DD51-4158-BE7C-AA6F2FB27471}"/>
              </a:ext>
            </a:extLst>
          </p:cNvPr>
          <p:cNvSpPr>
            <a:spLocks noGrp="1"/>
          </p:cNvSpPr>
          <p:nvPr>
            <p:ph idx="1"/>
          </p:nvPr>
        </p:nvSpPr>
        <p:spPr/>
        <p:txBody>
          <a:bodyPr/>
          <a:lstStyle/>
          <a:p>
            <a:r>
              <a:rPr lang="es-ES" u="sng" dirty="0">
                <a:hlinkClick r:id="rId2"/>
              </a:rPr>
              <a:t>http://informatica.uv.es/iiguia/2000/IPI/material/tema8.pdf</a:t>
            </a:r>
            <a:endParaRPr lang="es-ES" dirty="0"/>
          </a:p>
          <a:p>
            <a:r>
              <a:rPr lang="es-ES" u="sng" dirty="0">
                <a:hlinkClick r:id="rId3"/>
              </a:rPr>
              <a:t>https://articulospm.files.wordpress.com/2012/04/cierre-de-los-proyectos.pdf</a:t>
            </a:r>
            <a:endParaRPr lang="es-ES" dirty="0"/>
          </a:p>
          <a:p>
            <a:r>
              <a:rPr lang="es-ES" u="sng" dirty="0">
                <a:hlinkClick r:id="rId4"/>
              </a:rPr>
              <a:t>https://www.recursosenprojectmanagement.com/cierre_del_proyecto/</a:t>
            </a:r>
            <a:endParaRPr lang="es-ES" dirty="0"/>
          </a:p>
          <a:p>
            <a:r>
              <a:rPr lang="es-ES" dirty="0"/>
              <a:t> </a:t>
            </a:r>
          </a:p>
          <a:p>
            <a:endParaRPr lang="es-ES" dirty="0"/>
          </a:p>
        </p:txBody>
      </p:sp>
      <p:sp>
        <p:nvSpPr>
          <p:cNvPr id="4" name="Flecha: pentágono 3">
            <a:extLst>
              <a:ext uri="{FF2B5EF4-FFF2-40B4-BE49-F238E27FC236}">
                <a16:creationId xmlns:a16="http://schemas.microsoft.com/office/drawing/2014/main" id="{CE38545E-C7D1-400D-AF6D-F26CE0C2A83B}"/>
              </a:ext>
            </a:extLst>
          </p:cNvPr>
          <p:cNvSpPr/>
          <p:nvPr/>
        </p:nvSpPr>
        <p:spPr>
          <a:xfrm>
            <a:off x="838200" y="618978"/>
            <a:ext cx="10753578" cy="1012874"/>
          </a:xfrm>
          <a:prstGeom prst="homePlate">
            <a:avLst/>
          </a:prstGeom>
          <a:gradFill flip="none" rotWithShape="1">
            <a:gsLst>
              <a:gs pos="0">
                <a:schemeClr val="accent2">
                  <a:lumMod val="110000"/>
                  <a:satMod val="105000"/>
                  <a:tint val="67000"/>
                </a:schemeClr>
              </a:gs>
              <a:gs pos="50000">
                <a:schemeClr val="accent2">
                  <a:lumMod val="105000"/>
                  <a:satMod val="103000"/>
                  <a:tint val="73000"/>
                </a:schemeClr>
              </a:gs>
              <a:gs pos="100000">
                <a:schemeClr val="accent2">
                  <a:lumMod val="105000"/>
                  <a:satMod val="109000"/>
                  <a:tint val="81000"/>
                </a:schemeClr>
              </a:gs>
            </a:gsLst>
            <a:path path="circle">
              <a:fillToRect l="50000" t="50000" r="50000" b="50000"/>
            </a:path>
            <a:tileRect/>
          </a:gradFill>
          <a:scene3d>
            <a:camera prst="orthographicFront"/>
            <a:lightRig rig="threePt" dir="t"/>
          </a:scene3d>
          <a:sp3d>
            <a:bevelT w="139700" h="139700" prst="divot"/>
          </a:sp3d>
        </p:spPr>
        <p:style>
          <a:lnRef idx="1">
            <a:schemeClr val="accent2"/>
          </a:lnRef>
          <a:fillRef idx="2">
            <a:schemeClr val="accent2"/>
          </a:fillRef>
          <a:effectRef idx="1">
            <a:schemeClr val="accent2"/>
          </a:effectRef>
          <a:fontRef idx="minor">
            <a:schemeClr val="dk1"/>
          </a:fontRef>
        </p:style>
        <p:txBody>
          <a:bodyPr rtlCol="0" anchor="ctr"/>
          <a:lstStyle/>
          <a:p>
            <a:pPr algn="ctr"/>
            <a:r>
              <a:rPr lang="es-ES" sz="4400" dirty="0">
                <a:latin typeface="Gabriola" panose="04040605051002020D02" pitchFamily="82" charset="0"/>
              </a:rPr>
              <a:t>Referencias. </a:t>
            </a:r>
          </a:p>
          <a:p>
            <a:pPr algn="ctr"/>
            <a:r>
              <a:rPr lang="es-ES" sz="1200" dirty="0">
                <a:latin typeface="Gabriola" panose="04040605051002020D02" pitchFamily="82" charset="0"/>
              </a:rPr>
              <a:t>.</a:t>
            </a:r>
            <a:endParaRPr lang="es-ES" dirty="0"/>
          </a:p>
        </p:txBody>
      </p:sp>
    </p:spTree>
    <p:extLst>
      <p:ext uri="{BB962C8B-B14F-4D97-AF65-F5344CB8AC3E}">
        <p14:creationId xmlns:p14="http://schemas.microsoft.com/office/powerpoint/2010/main" val="31365440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17CA7EC5-4018-4394-895E-05F4C42DD7D7}"/>
              </a:ext>
            </a:extLst>
          </p:cNvPr>
          <p:cNvSpPr>
            <a:spLocks noGrp="1"/>
          </p:cNvSpPr>
          <p:nvPr>
            <p:ph idx="1"/>
          </p:nvPr>
        </p:nvSpPr>
        <p:spPr>
          <a:xfrm>
            <a:off x="5393634" y="1825625"/>
            <a:ext cx="5960165" cy="4351338"/>
          </a:xfrm>
        </p:spPr>
        <p:txBody>
          <a:bodyPr/>
          <a:lstStyle/>
          <a:p>
            <a:pPr marL="0" indent="0" algn="just">
              <a:buNone/>
            </a:pPr>
            <a:r>
              <a:rPr lang="es-ES" dirty="0"/>
              <a:t>El cierre de proyectos es en sí un conjunto de procesos, como lo es el inicio, la planificación, la ejecución o el control. El cierre de un proyecto es la culminación del proceso proyectual, y el momento de hacer balance de este.</a:t>
            </a:r>
          </a:p>
        </p:txBody>
      </p:sp>
      <p:sp>
        <p:nvSpPr>
          <p:cNvPr id="4" name="Flecha: pentágono 3">
            <a:extLst>
              <a:ext uri="{FF2B5EF4-FFF2-40B4-BE49-F238E27FC236}">
                <a16:creationId xmlns:a16="http://schemas.microsoft.com/office/drawing/2014/main" id="{B582184B-A0EC-43AA-8E9E-522241F49BD4}"/>
              </a:ext>
            </a:extLst>
          </p:cNvPr>
          <p:cNvSpPr/>
          <p:nvPr/>
        </p:nvSpPr>
        <p:spPr>
          <a:xfrm>
            <a:off x="838200" y="618978"/>
            <a:ext cx="10753578" cy="1012874"/>
          </a:xfrm>
          <a:prstGeom prst="homePlate">
            <a:avLst/>
          </a:prstGeom>
          <a:gradFill flip="none" rotWithShape="1">
            <a:gsLst>
              <a:gs pos="0">
                <a:schemeClr val="accent2">
                  <a:lumMod val="110000"/>
                  <a:satMod val="105000"/>
                  <a:tint val="67000"/>
                </a:schemeClr>
              </a:gs>
              <a:gs pos="50000">
                <a:schemeClr val="accent2">
                  <a:lumMod val="105000"/>
                  <a:satMod val="103000"/>
                  <a:tint val="73000"/>
                </a:schemeClr>
              </a:gs>
              <a:gs pos="100000">
                <a:schemeClr val="accent2">
                  <a:lumMod val="105000"/>
                  <a:satMod val="109000"/>
                  <a:tint val="81000"/>
                </a:schemeClr>
              </a:gs>
            </a:gsLst>
            <a:path path="circle">
              <a:fillToRect l="50000" t="50000" r="50000" b="50000"/>
            </a:path>
            <a:tileRect/>
          </a:gradFill>
          <a:scene3d>
            <a:camera prst="orthographicFront"/>
            <a:lightRig rig="threePt" dir="t"/>
          </a:scene3d>
          <a:sp3d>
            <a:bevelT w="139700" h="139700" prst="divot"/>
          </a:sp3d>
        </p:spPr>
        <p:style>
          <a:lnRef idx="1">
            <a:schemeClr val="accent2"/>
          </a:lnRef>
          <a:fillRef idx="2">
            <a:schemeClr val="accent2"/>
          </a:fillRef>
          <a:effectRef idx="1">
            <a:schemeClr val="accent2"/>
          </a:effectRef>
          <a:fontRef idx="minor">
            <a:schemeClr val="dk1"/>
          </a:fontRef>
        </p:style>
        <p:txBody>
          <a:bodyPr rtlCol="0" anchor="ctr"/>
          <a:lstStyle/>
          <a:p>
            <a:pPr algn="ctr"/>
            <a:r>
              <a:rPr lang="es-ES" sz="6600" dirty="0">
                <a:latin typeface="Gabriola" panose="04040605051002020D02" pitchFamily="82" charset="0"/>
              </a:rPr>
              <a:t>Cierre del proyecto.</a:t>
            </a:r>
          </a:p>
          <a:p>
            <a:pPr algn="ctr"/>
            <a:r>
              <a:rPr lang="es-ES" dirty="0">
                <a:latin typeface="Gabriola" panose="04040605051002020D02" pitchFamily="82" charset="0"/>
              </a:rPr>
              <a:t>.</a:t>
            </a:r>
            <a:endParaRPr lang="es-ES" dirty="0"/>
          </a:p>
        </p:txBody>
      </p:sp>
      <p:pic>
        <p:nvPicPr>
          <p:cNvPr id="1026" name="Picture 2" descr="Resultado de imagen para cierre de un proyecto de software">
            <a:extLst>
              <a:ext uri="{FF2B5EF4-FFF2-40B4-BE49-F238E27FC236}">
                <a16:creationId xmlns:a16="http://schemas.microsoft.com/office/drawing/2014/main" id="{AEA18799-84CD-45E4-87F0-1C75A230ACC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94350" y="1825625"/>
            <a:ext cx="3637373" cy="35282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948193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8A8BC68B-70DE-48C8-9704-B4FC5EB1F1B2}"/>
              </a:ext>
            </a:extLst>
          </p:cNvPr>
          <p:cNvSpPr>
            <a:spLocks noGrp="1"/>
          </p:cNvSpPr>
          <p:nvPr>
            <p:ph idx="1"/>
          </p:nvPr>
        </p:nvSpPr>
        <p:spPr/>
        <p:txBody>
          <a:bodyPr/>
          <a:lstStyle/>
          <a:p>
            <a:pPr marL="0" indent="0">
              <a:buNone/>
            </a:pPr>
            <a:r>
              <a:rPr lang="es-ES" dirty="0"/>
              <a:t>El cierre de la fase o proyecto incluye entre otras las siguientes actividades: </a:t>
            </a:r>
          </a:p>
          <a:p>
            <a:pPr marL="514350" indent="-514350">
              <a:buFont typeface="+mj-lt"/>
              <a:buAutoNum type="arabicPeriod"/>
            </a:pPr>
            <a:r>
              <a:rPr lang="es-ES" dirty="0"/>
              <a:t>Terminar los detalles técnicos faltantes del proyecto. </a:t>
            </a:r>
          </a:p>
          <a:p>
            <a:pPr marL="514350" indent="-514350">
              <a:buFont typeface="+mj-lt"/>
              <a:buAutoNum type="arabicPeriod"/>
            </a:pPr>
            <a:r>
              <a:rPr lang="es-ES" dirty="0"/>
              <a:t>Auditar los trabajos para asegurar que están completos.</a:t>
            </a:r>
          </a:p>
          <a:p>
            <a:pPr marL="514350" indent="-514350">
              <a:buFont typeface="+mj-lt"/>
              <a:buAutoNum type="arabicPeriod"/>
            </a:pPr>
            <a:r>
              <a:rPr lang="es-ES" dirty="0"/>
              <a:t>Transferencia del Producto, Servicio o Resultado Final. </a:t>
            </a:r>
          </a:p>
          <a:p>
            <a:pPr marL="514350" indent="-514350">
              <a:buFont typeface="+mj-lt"/>
              <a:buAutoNum type="arabicPeriod"/>
            </a:pPr>
            <a:r>
              <a:rPr lang="es-ES" dirty="0"/>
              <a:t>Actualizaciones a los Documentos del Proyecto.</a:t>
            </a:r>
          </a:p>
          <a:p>
            <a:pPr marL="514350" indent="-514350">
              <a:buFont typeface="+mj-lt"/>
              <a:buAutoNum type="arabicPeriod"/>
            </a:pPr>
            <a:r>
              <a:rPr lang="es-ES" dirty="0"/>
              <a:t>Transferencia oportuna de los recursos. </a:t>
            </a:r>
          </a:p>
          <a:p>
            <a:pPr marL="0" indent="0">
              <a:buNone/>
            </a:pPr>
            <a:endParaRPr lang="es-ES" dirty="0"/>
          </a:p>
        </p:txBody>
      </p:sp>
      <p:sp>
        <p:nvSpPr>
          <p:cNvPr id="4" name="Flecha: pentágono 3">
            <a:extLst>
              <a:ext uri="{FF2B5EF4-FFF2-40B4-BE49-F238E27FC236}">
                <a16:creationId xmlns:a16="http://schemas.microsoft.com/office/drawing/2014/main" id="{100B3BD5-B83A-4316-A310-EFE92D93C9FB}"/>
              </a:ext>
            </a:extLst>
          </p:cNvPr>
          <p:cNvSpPr/>
          <p:nvPr/>
        </p:nvSpPr>
        <p:spPr>
          <a:xfrm>
            <a:off x="838200" y="618978"/>
            <a:ext cx="10753578" cy="1012874"/>
          </a:xfrm>
          <a:prstGeom prst="homePlate">
            <a:avLst/>
          </a:prstGeom>
          <a:gradFill flip="none" rotWithShape="1">
            <a:gsLst>
              <a:gs pos="0">
                <a:schemeClr val="accent2">
                  <a:lumMod val="110000"/>
                  <a:satMod val="105000"/>
                  <a:tint val="67000"/>
                </a:schemeClr>
              </a:gs>
              <a:gs pos="50000">
                <a:schemeClr val="accent2">
                  <a:lumMod val="105000"/>
                  <a:satMod val="103000"/>
                  <a:tint val="73000"/>
                </a:schemeClr>
              </a:gs>
              <a:gs pos="100000">
                <a:schemeClr val="accent2">
                  <a:lumMod val="105000"/>
                  <a:satMod val="109000"/>
                  <a:tint val="81000"/>
                </a:schemeClr>
              </a:gs>
            </a:gsLst>
            <a:path path="circle">
              <a:fillToRect l="50000" t="50000" r="50000" b="50000"/>
            </a:path>
            <a:tileRect/>
          </a:gradFill>
          <a:scene3d>
            <a:camera prst="orthographicFront"/>
            <a:lightRig rig="threePt" dir="t"/>
          </a:scene3d>
          <a:sp3d>
            <a:bevelT w="139700" h="139700" prst="divot"/>
          </a:sp3d>
        </p:spPr>
        <p:style>
          <a:lnRef idx="1">
            <a:schemeClr val="accent2"/>
          </a:lnRef>
          <a:fillRef idx="2">
            <a:schemeClr val="accent2"/>
          </a:fillRef>
          <a:effectRef idx="1">
            <a:schemeClr val="accent2"/>
          </a:effectRef>
          <a:fontRef idx="minor">
            <a:schemeClr val="dk1"/>
          </a:fontRef>
        </p:style>
        <p:txBody>
          <a:bodyPr rtlCol="0" anchor="ctr"/>
          <a:lstStyle/>
          <a:p>
            <a:pPr algn="ctr"/>
            <a:r>
              <a:rPr lang="es-ES" sz="6600" dirty="0">
                <a:latin typeface="Gabriola" panose="04040605051002020D02" pitchFamily="82" charset="0"/>
              </a:rPr>
              <a:t>Fases del cierre del proyecto.</a:t>
            </a:r>
          </a:p>
          <a:p>
            <a:pPr algn="ctr"/>
            <a:r>
              <a:rPr lang="es-ES" dirty="0">
                <a:latin typeface="Gabriola" panose="04040605051002020D02" pitchFamily="82" charset="0"/>
              </a:rPr>
              <a:t>.</a:t>
            </a:r>
            <a:endParaRPr lang="es-ES" dirty="0"/>
          </a:p>
        </p:txBody>
      </p:sp>
    </p:spTree>
    <p:extLst>
      <p:ext uri="{BB962C8B-B14F-4D97-AF65-F5344CB8AC3E}">
        <p14:creationId xmlns:p14="http://schemas.microsoft.com/office/powerpoint/2010/main" val="39986048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4D7415F-2C69-4F97-90DA-5C757E387194}"/>
              </a:ext>
            </a:extLst>
          </p:cNvPr>
          <p:cNvSpPr>
            <a:spLocks noGrp="1"/>
          </p:cNvSpPr>
          <p:nvPr>
            <p:ph idx="1"/>
          </p:nvPr>
        </p:nvSpPr>
        <p:spPr>
          <a:xfrm>
            <a:off x="838200" y="1746112"/>
            <a:ext cx="6100970" cy="4351338"/>
          </a:xfrm>
        </p:spPr>
        <p:txBody>
          <a:bodyPr/>
          <a:lstStyle/>
          <a:p>
            <a:pPr marL="0" lvl="0" indent="0" algn="just">
              <a:buNone/>
            </a:pPr>
            <a:r>
              <a:rPr lang="es-ES" dirty="0"/>
              <a:t>El avance de un proyecto parece paralizarse y el proyecto es una historia sin fin. En el desarrollo de software, es aquí donde se juega la calidad del producto final. Una herramienta muy útil para ello son las listas de asuntos pendientes.</a:t>
            </a:r>
          </a:p>
        </p:txBody>
      </p:sp>
      <p:sp>
        <p:nvSpPr>
          <p:cNvPr id="4" name="Flecha: pentágono 3">
            <a:extLst>
              <a:ext uri="{FF2B5EF4-FFF2-40B4-BE49-F238E27FC236}">
                <a16:creationId xmlns:a16="http://schemas.microsoft.com/office/drawing/2014/main" id="{12F1C54F-3FFC-4B1B-B940-327E467C880E}"/>
              </a:ext>
            </a:extLst>
          </p:cNvPr>
          <p:cNvSpPr/>
          <p:nvPr/>
        </p:nvSpPr>
        <p:spPr>
          <a:xfrm>
            <a:off x="838200" y="618978"/>
            <a:ext cx="10753578" cy="1012874"/>
          </a:xfrm>
          <a:prstGeom prst="homePlate">
            <a:avLst/>
          </a:prstGeom>
          <a:gradFill flip="none" rotWithShape="1">
            <a:gsLst>
              <a:gs pos="0">
                <a:schemeClr val="accent2">
                  <a:lumMod val="110000"/>
                  <a:satMod val="105000"/>
                  <a:tint val="67000"/>
                </a:schemeClr>
              </a:gs>
              <a:gs pos="50000">
                <a:schemeClr val="accent2">
                  <a:lumMod val="105000"/>
                  <a:satMod val="103000"/>
                  <a:tint val="73000"/>
                </a:schemeClr>
              </a:gs>
              <a:gs pos="100000">
                <a:schemeClr val="accent2">
                  <a:lumMod val="105000"/>
                  <a:satMod val="109000"/>
                  <a:tint val="81000"/>
                </a:schemeClr>
              </a:gs>
            </a:gsLst>
            <a:path path="circle">
              <a:fillToRect l="50000" t="50000" r="50000" b="50000"/>
            </a:path>
            <a:tileRect/>
          </a:gradFill>
          <a:scene3d>
            <a:camera prst="orthographicFront"/>
            <a:lightRig rig="threePt" dir="t"/>
          </a:scene3d>
          <a:sp3d>
            <a:bevelT w="139700" h="139700" prst="divot"/>
          </a:sp3d>
        </p:spPr>
        <p:style>
          <a:lnRef idx="1">
            <a:schemeClr val="accent2"/>
          </a:lnRef>
          <a:fillRef idx="2">
            <a:schemeClr val="accent2"/>
          </a:fillRef>
          <a:effectRef idx="1">
            <a:schemeClr val="accent2"/>
          </a:effectRef>
          <a:fontRef idx="minor">
            <a:schemeClr val="dk1"/>
          </a:fontRef>
        </p:style>
        <p:txBody>
          <a:bodyPr rtlCol="0" anchor="ctr"/>
          <a:lstStyle/>
          <a:p>
            <a:pPr algn="ctr"/>
            <a:r>
              <a:rPr lang="es-ES" sz="4800" dirty="0">
                <a:latin typeface="Gabriola" panose="04040605051002020D02" pitchFamily="82" charset="0"/>
              </a:rPr>
              <a:t>Terminar los detalles técnicos faltantes del proyecto.</a:t>
            </a:r>
          </a:p>
          <a:p>
            <a:pPr algn="ctr"/>
            <a:r>
              <a:rPr lang="es-ES" sz="1200" dirty="0">
                <a:latin typeface="Gabriola" panose="04040605051002020D02" pitchFamily="82" charset="0"/>
              </a:rPr>
              <a:t>.</a:t>
            </a:r>
            <a:endParaRPr lang="es-ES" dirty="0"/>
          </a:p>
        </p:txBody>
      </p:sp>
      <p:pic>
        <p:nvPicPr>
          <p:cNvPr id="2052" name="Picture 4" descr="Resultado de imagen para detalles tecnicos">
            <a:extLst>
              <a:ext uri="{FF2B5EF4-FFF2-40B4-BE49-F238E27FC236}">
                <a16:creationId xmlns:a16="http://schemas.microsoft.com/office/drawing/2014/main" id="{B1C9827E-4FE6-48D9-A021-89CCCB5EC08F}"/>
              </a:ext>
            </a:extLst>
          </p:cNvPr>
          <p:cNvPicPr>
            <a:picLocks noChangeAspect="1" noChangeArrowheads="1"/>
          </p:cNvPicPr>
          <p:nvPr/>
        </p:nvPicPr>
        <p:blipFill>
          <a:blip r:embed="rId2">
            <a:extLst>
              <a:ext uri="{BEBA8EAE-BF5A-486C-A8C5-ECC9F3942E4B}">
                <a14:imgProps xmlns:a14="http://schemas.microsoft.com/office/drawing/2010/main">
                  <a14:imgLayer r:embed="rId3">
                    <a14:imgEffect>
                      <a14:backgroundRemoval t="6389" b="90000" l="10000" r="90000">
                        <a14:foregroundMark x1="48333" y1="13611" x2="48333" y2="13611"/>
                        <a14:foregroundMark x1="48333" y1="10278" x2="48333" y2="10278"/>
                        <a14:foregroundMark x1="51111" y1="8333" x2="51111" y2="8333"/>
                        <a14:foregroundMark x1="44167" y1="9444" x2="44167" y2="9444"/>
                        <a14:foregroundMark x1="45556" y1="8611" x2="45556" y2="8611"/>
                        <a14:foregroundMark x1="48333" y1="7500" x2="48333" y2="7500"/>
                        <a14:foregroundMark x1="49722" y1="8333" x2="49722" y2="8333"/>
                        <a14:foregroundMark x1="50278" y1="6667" x2="50278" y2="6667"/>
                        <a14:foregroundMark x1="50278" y1="6389" x2="50278" y2="6389"/>
                        <a14:foregroundMark x1="32500" y1="18333" x2="32500" y2="18333"/>
                        <a14:foregroundMark x1="33611" y1="18333" x2="33611" y2="18333"/>
                        <a14:foregroundMark x1="33611" y1="18333" x2="45278" y2="8611"/>
                        <a14:foregroundMark x1="45278" y1="8611" x2="59167" y2="6389"/>
                        <a14:foregroundMark x1="59167" y1="6389" x2="65000" y2="12778"/>
                      </a14:backgroundRemoval>
                    </a14:imgEffect>
                  </a14:imgLayer>
                </a14:imgProps>
              </a:ext>
              <a:ext uri="{28A0092B-C50C-407E-A947-70E740481C1C}">
                <a14:useLocalDpi xmlns:a14="http://schemas.microsoft.com/office/drawing/2010/main" val="0"/>
              </a:ext>
            </a:extLst>
          </a:blip>
          <a:srcRect/>
          <a:stretch>
            <a:fillRect/>
          </a:stretch>
        </p:blipFill>
        <p:spPr bwMode="auto">
          <a:xfrm>
            <a:off x="7924800" y="1746112"/>
            <a:ext cx="3429000" cy="3429000"/>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a:extLst/>
        </p:spPr>
      </p:pic>
    </p:spTree>
    <p:extLst>
      <p:ext uri="{BB962C8B-B14F-4D97-AF65-F5344CB8AC3E}">
        <p14:creationId xmlns:p14="http://schemas.microsoft.com/office/powerpoint/2010/main" val="26216430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785CF972-74D3-4CD8-9772-F5A1E5BB4241}"/>
              </a:ext>
            </a:extLst>
          </p:cNvPr>
          <p:cNvSpPr>
            <a:spLocks noGrp="1"/>
          </p:cNvSpPr>
          <p:nvPr>
            <p:ph idx="1"/>
          </p:nvPr>
        </p:nvSpPr>
        <p:spPr>
          <a:xfrm>
            <a:off x="838200" y="1825625"/>
            <a:ext cx="6225209" cy="4351338"/>
          </a:xfrm>
        </p:spPr>
        <p:txBody>
          <a:bodyPr/>
          <a:lstStyle/>
          <a:p>
            <a:pPr marL="0" indent="0" algn="just">
              <a:buNone/>
            </a:pPr>
            <a:r>
              <a:rPr lang="es-ES" dirty="0"/>
              <a:t>Auditar los trabajos significa evaluarlos con respecto a los requerimientos, alcance y calidad aprobados para el proyecto, asegurando que todo el alcance que está en el proyecto.</a:t>
            </a:r>
          </a:p>
        </p:txBody>
      </p:sp>
      <p:sp>
        <p:nvSpPr>
          <p:cNvPr id="4" name="Flecha: pentágono 3">
            <a:extLst>
              <a:ext uri="{FF2B5EF4-FFF2-40B4-BE49-F238E27FC236}">
                <a16:creationId xmlns:a16="http://schemas.microsoft.com/office/drawing/2014/main" id="{B1D1C80B-93DB-4624-9FDC-72B5382BCA40}"/>
              </a:ext>
            </a:extLst>
          </p:cNvPr>
          <p:cNvSpPr/>
          <p:nvPr/>
        </p:nvSpPr>
        <p:spPr>
          <a:xfrm>
            <a:off x="838200" y="618978"/>
            <a:ext cx="10753578" cy="1012874"/>
          </a:xfrm>
          <a:prstGeom prst="homePlate">
            <a:avLst/>
          </a:prstGeom>
          <a:gradFill flip="none" rotWithShape="1">
            <a:gsLst>
              <a:gs pos="0">
                <a:schemeClr val="accent2">
                  <a:lumMod val="110000"/>
                  <a:satMod val="105000"/>
                  <a:tint val="67000"/>
                </a:schemeClr>
              </a:gs>
              <a:gs pos="50000">
                <a:schemeClr val="accent2">
                  <a:lumMod val="105000"/>
                  <a:satMod val="103000"/>
                  <a:tint val="73000"/>
                </a:schemeClr>
              </a:gs>
              <a:gs pos="100000">
                <a:schemeClr val="accent2">
                  <a:lumMod val="105000"/>
                  <a:satMod val="109000"/>
                  <a:tint val="81000"/>
                </a:schemeClr>
              </a:gs>
            </a:gsLst>
            <a:path path="circle">
              <a:fillToRect l="50000" t="50000" r="50000" b="50000"/>
            </a:path>
            <a:tileRect/>
          </a:gradFill>
          <a:scene3d>
            <a:camera prst="orthographicFront"/>
            <a:lightRig rig="threePt" dir="t"/>
          </a:scene3d>
          <a:sp3d>
            <a:bevelT w="139700" h="139700" prst="divot"/>
          </a:sp3d>
        </p:spPr>
        <p:style>
          <a:lnRef idx="1">
            <a:schemeClr val="accent2"/>
          </a:lnRef>
          <a:fillRef idx="2">
            <a:schemeClr val="accent2"/>
          </a:fillRef>
          <a:effectRef idx="1">
            <a:schemeClr val="accent2"/>
          </a:effectRef>
          <a:fontRef idx="minor">
            <a:schemeClr val="dk1"/>
          </a:fontRef>
        </p:style>
        <p:txBody>
          <a:bodyPr rtlCol="0" anchor="ctr"/>
          <a:lstStyle/>
          <a:p>
            <a:pPr algn="ctr"/>
            <a:r>
              <a:rPr lang="es-ES" sz="4400" dirty="0">
                <a:latin typeface="Gabriola" panose="04040605051002020D02" pitchFamily="82" charset="0"/>
              </a:rPr>
              <a:t>Auditar los trabajos para asegurar que están completos.</a:t>
            </a:r>
          </a:p>
          <a:p>
            <a:pPr algn="ctr"/>
            <a:r>
              <a:rPr lang="es-ES" sz="1200" dirty="0">
                <a:latin typeface="Gabriola" panose="04040605051002020D02" pitchFamily="82" charset="0"/>
              </a:rPr>
              <a:t>.</a:t>
            </a:r>
            <a:endParaRPr lang="es-ES" dirty="0"/>
          </a:p>
        </p:txBody>
      </p:sp>
      <p:pic>
        <p:nvPicPr>
          <p:cNvPr id="3074" name="Picture 2" descr="Resultado de imagen para bitacoras animadas">
            <a:extLst>
              <a:ext uri="{FF2B5EF4-FFF2-40B4-BE49-F238E27FC236}">
                <a16:creationId xmlns:a16="http://schemas.microsoft.com/office/drawing/2014/main" id="{79D25311-C41B-44B9-85B3-F950990A50A2}"/>
              </a:ext>
            </a:extLst>
          </p:cNvPr>
          <p:cNvPicPr>
            <a:picLocks noChangeAspect="1" noChangeArrowheads="1"/>
          </p:cNvPicPr>
          <p:nvPr/>
        </p:nvPicPr>
        <p:blipFill>
          <a:blip r:embed="rId2">
            <a:extLst>
              <a:ext uri="{BEBA8EAE-BF5A-486C-A8C5-ECC9F3942E4B}">
                <a14:imgProps xmlns:a14="http://schemas.microsoft.com/office/drawing/2010/main">
                  <a14:imgLayer r:embed="rId3">
                    <a14:imgEffect>
                      <a14:backgroundRemoval t="10000" b="90000" l="4706" r="93333">
                        <a14:foregroundMark x1="8627" y1="54242" x2="8627" y2="54242"/>
                        <a14:foregroundMark x1="27647" y1="13333" x2="27647" y2="13333"/>
                        <a14:foregroundMark x1="4706" y1="51212" x2="4706" y2="51212"/>
                        <a14:foregroundMark x1="28235" y1="56364" x2="28235" y2="56364"/>
                        <a14:foregroundMark x1="27647" y1="10303" x2="27647" y2="10303"/>
                        <a14:foregroundMark x1="80000" y1="51212" x2="80000" y2="51212"/>
                        <a14:foregroundMark x1="93333" y1="34242" x2="93333" y2="34242"/>
                        <a14:foregroundMark x1="28235" y1="90000" x2="28235" y2="90000"/>
                      </a14:backgroundRemoval>
                    </a14:imgEffect>
                  </a14:imgLayer>
                </a14:imgProps>
              </a:ext>
              <a:ext uri="{28A0092B-C50C-407E-A947-70E740481C1C}">
                <a14:useLocalDpi xmlns:a14="http://schemas.microsoft.com/office/drawing/2010/main" val="0"/>
              </a:ext>
            </a:extLst>
          </a:blip>
          <a:srcRect/>
          <a:stretch>
            <a:fillRect/>
          </a:stretch>
        </p:blipFill>
        <p:spPr bwMode="auto">
          <a:xfrm rot="20115725">
            <a:off x="6246927" y="2306435"/>
            <a:ext cx="5625233" cy="36667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887739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503521F7-5A36-4322-81AA-B9AE9D4832A2}"/>
              </a:ext>
            </a:extLst>
          </p:cNvPr>
          <p:cNvSpPr>
            <a:spLocks noGrp="1"/>
          </p:cNvSpPr>
          <p:nvPr>
            <p:ph idx="1"/>
          </p:nvPr>
        </p:nvSpPr>
        <p:spPr/>
        <p:txBody>
          <a:bodyPr/>
          <a:lstStyle/>
          <a:p>
            <a:pPr marL="0" indent="0" algn="just">
              <a:buNone/>
            </a:pPr>
            <a:r>
              <a:rPr lang="es-ES" dirty="0"/>
              <a:t>Esta salida se refiere a la transferencia del producto, servicio o resultado final para el que se autorizó el proyecto. Asegurar que todas las entregas han sido realizadas y ordenadas adecuadamente y asegurar que el proyecto no dará lugar a demandas legales futuras por parte de ninguno de los actores del proyecto.</a:t>
            </a:r>
          </a:p>
          <a:p>
            <a:pPr marL="0" indent="0">
              <a:buNone/>
            </a:pPr>
            <a:r>
              <a:rPr lang="es-ES" dirty="0"/>
              <a:t> </a:t>
            </a:r>
          </a:p>
        </p:txBody>
      </p:sp>
      <p:sp>
        <p:nvSpPr>
          <p:cNvPr id="4" name="Flecha: pentágono 3">
            <a:extLst>
              <a:ext uri="{FF2B5EF4-FFF2-40B4-BE49-F238E27FC236}">
                <a16:creationId xmlns:a16="http://schemas.microsoft.com/office/drawing/2014/main" id="{7F96350B-2C93-46C2-B2D3-7F3CC564C896}"/>
              </a:ext>
            </a:extLst>
          </p:cNvPr>
          <p:cNvSpPr/>
          <p:nvPr/>
        </p:nvSpPr>
        <p:spPr>
          <a:xfrm>
            <a:off x="838200" y="618978"/>
            <a:ext cx="10753578" cy="1012874"/>
          </a:xfrm>
          <a:prstGeom prst="homePlate">
            <a:avLst/>
          </a:prstGeom>
          <a:gradFill flip="none" rotWithShape="1">
            <a:gsLst>
              <a:gs pos="0">
                <a:schemeClr val="accent2">
                  <a:lumMod val="110000"/>
                  <a:satMod val="105000"/>
                  <a:tint val="67000"/>
                </a:schemeClr>
              </a:gs>
              <a:gs pos="50000">
                <a:schemeClr val="accent2">
                  <a:lumMod val="105000"/>
                  <a:satMod val="103000"/>
                  <a:tint val="73000"/>
                </a:schemeClr>
              </a:gs>
              <a:gs pos="100000">
                <a:schemeClr val="accent2">
                  <a:lumMod val="105000"/>
                  <a:satMod val="109000"/>
                  <a:tint val="81000"/>
                </a:schemeClr>
              </a:gs>
            </a:gsLst>
            <a:path path="circle">
              <a:fillToRect l="50000" t="50000" r="50000" b="50000"/>
            </a:path>
            <a:tileRect/>
          </a:gradFill>
          <a:scene3d>
            <a:camera prst="orthographicFront"/>
            <a:lightRig rig="threePt" dir="t"/>
          </a:scene3d>
          <a:sp3d>
            <a:bevelT w="139700" h="139700" prst="divot"/>
          </a:sp3d>
        </p:spPr>
        <p:style>
          <a:lnRef idx="1">
            <a:schemeClr val="accent2"/>
          </a:lnRef>
          <a:fillRef idx="2">
            <a:schemeClr val="accent2"/>
          </a:fillRef>
          <a:effectRef idx="1">
            <a:schemeClr val="accent2"/>
          </a:effectRef>
          <a:fontRef idx="minor">
            <a:schemeClr val="dk1"/>
          </a:fontRef>
        </p:style>
        <p:txBody>
          <a:bodyPr rtlCol="0" anchor="ctr"/>
          <a:lstStyle/>
          <a:p>
            <a:pPr algn="ctr"/>
            <a:r>
              <a:rPr lang="es-ES" sz="4400" dirty="0">
                <a:latin typeface="Gabriola" panose="04040605051002020D02" pitchFamily="82" charset="0"/>
              </a:rPr>
              <a:t>Transferencia del Producto, Servicio o Resultado Final. </a:t>
            </a:r>
          </a:p>
          <a:p>
            <a:pPr algn="ctr"/>
            <a:r>
              <a:rPr lang="es-ES" sz="1200" dirty="0">
                <a:latin typeface="Gabriola" panose="04040605051002020D02" pitchFamily="82" charset="0"/>
              </a:rPr>
              <a:t>.</a:t>
            </a:r>
            <a:endParaRPr lang="es-ES" dirty="0"/>
          </a:p>
        </p:txBody>
      </p:sp>
      <p:pic>
        <p:nvPicPr>
          <p:cNvPr id="4098" name="Picture 2" descr="Imagen relacionada">
            <a:extLst>
              <a:ext uri="{FF2B5EF4-FFF2-40B4-BE49-F238E27FC236}">
                <a16:creationId xmlns:a16="http://schemas.microsoft.com/office/drawing/2014/main" id="{266AC1EC-D2BC-4D17-90F0-26DF55BBCA1B}"/>
              </a:ext>
            </a:extLst>
          </p:cNvPr>
          <p:cNvPicPr>
            <a:picLocks noChangeAspect="1" noChangeArrowheads="1"/>
          </p:cNvPicPr>
          <p:nvPr/>
        </p:nvPicPr>
        <p:blipFill>
          <a:blip r:embed="rId2">
            <a:extLst>
              <a:ext uri="{BEBA8EAE-BF5A-486C-A8C5-ECC9F3942E4B}">
                <a14:imgProps xmlns:a14="http://schemas.microsoft.com/office/drawing/2010/main">
                  <a14:imgLayer r:embed="rId3">
                    <a14:imgEffect>
                      <a14:backgroundRemoval t="8120" b="89744" l="9333" r="90000">
                        <a14:foregroundMark x1="77000" y1="60684" x2="77000" y2="60684"/>
                        <a14:foregroundMark x1="16333" y1="8120" x2="16333" y2="8120"/>
                        <a14:foregroundMark x1="9333" y1="39744" x2="9333" y2="39744"/>
                      </a14:backgroundRemoval>
                    </a14:imgEffect>
                  </a14:imgLayer>
                </a14:imgProps>
              </a:ext>
              <a:ext uri="{28A0092B-C50C-407E-A947-70E740481C1C}">
                <a14:useLocalDpi xmlns:a14="http://schemas.microsoft.com/office/drawing/2010/main" val="0"/>
              </a:ext>
            </a:extLst>
          </a:blip>
          <a:srcRect/>
          <a:stretch>
            <a:fillRect/>
          </a:stretch>
        </p:blipFill>
        <p:spPr bwMode="auto">
          <a:xfrm>
            <a:off x="7205869" y="3149461"/>
            <a:ext cx="5051413" cy="33838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421340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38875631-B01B-4A93-8158-3D0EFFA0CC56}"/>
              </a:ext>
            </a:extLst>
          </p:cNvPr>
          <p:cNvSpPr>
            <a:spLocks noGrp="1"/>
          </p:cNvSpPr>
          <p:nvPr>
            <p:ph idx="1"/>
          </p:nvPr>
        </p:nvSpPr>
        <p:spPr/>
        <p:txBody>
          <a:bodyPr/>
          <a:lstStyle/>
          <a:p>
            <a:pPr marL="0" indent="0">
              <a:buNone/>
            </a:pPr>
            <a:r>
              <a:rPr lang="es-ES" dirty="0"/>
              <a:t>Debe recuperarse toda la información del proyecto y archivarla para uso futuro de la empresa que ha ejecutado el proyecto, como por ejemplo el plan para la dirección del proyecto, el alcance, el costo, el cronograma y los calendarios del proyecto.</a:t>
            </a:r>
          </a:p>
        </p:txBody>
      </p:sp>
      <p:sp>
        <p:nvSpPr>
          <p:cNvPr id="4" name="Flecha: pentágono 3">
            <a:extLst>
              <a:ext uri="{FF2B5EF4-FFF2-40B4-BE49-F238E27FC236}">
                <a16:creationId xmlns:a16="http://schemas.microsoft.com/office/drawing/2014/main" id="{1BA6CC3F-A3AB-495B-B723-65120FBC2272}"/>
              </a:ext>
            </a:extLst>
          </p:cNvPr>
          <p:cNvSpPr/>
          <p:nvPr/>
        </p:nvSpPr>
        <p:spPr>
          <a:xfrm>
            <a:off x="838200" y="618978"/>
            <a:ext cx="10753578" cy="1012874"/>
          </a:xfrm>
          <a:prstGeom prst="homePlate">
            <a:avLst/>
          </a:prstGeom>
          <a:gradFill flip="none" rotWithShape="1">
            <a:gsLst>
              <a:gs pos="0">
                <a:schemeClr val="accent2">
                  <a:lumMod val="110000"/>
                  <a:satMod val="105000"/>
                  <a:tint val="67000"/>
                </a:schemeClr>
              </a:gs>
              <a:gs pos="50000">
                <a:schemeClr val="accent2">
                  <a:lumMod val="105000"/>
                  <a:satMod val="103000"/>
                  <a:tint val="73000"/>
                </a:schemeClr>
              </a:gs>
              <a:gs pos="100000">
                <a:schemeClr val="accent2">
                  <a:lumMod val="105000"/>
                  <a:satMod val="109000"/>
                  <a:tint val="81000"/>
                </a:schemeClr>
              </a:gs>
            </a:gsLst>
            <a:path path="circle">
              <a:fillToRect l="50000" t="50000" r="50000" b="50000"/>
            </a:path>
            <a:tileRect/>
          </a:gradFill>
          <a:scene3d>
            <a:camera prst="orthographicFront"/>
            <a:lightRig rig="threePt" dir="t"/>
          </a:scene3d>
          <a:sp3d>
            <a:bevelT w="139700" h="139700" prst="divot"/>
          </a:sp3d>
        </p:spPr>
        <p:style>
          <a:lnRef idx="1">
            <a:schemeClr val="accent2"/>
          </a:lnRef>
          <a:fillRef idx="2">
            <a:schemeClr val="accent2"/>
          </a:fillRef>
          <a:effectRef idx="1">
            <a:schemeClr val="accent2"/>
          </a:effectRef>
          <a:fontRef idx="minor">
            <a:schemeClr val="dk1"/>
          </a:fontRef>
        </p:style>
        <p:txBody>
          <a:bodyPr rtlCol="0" anchor="ctr"/>
          <a:lstStyle/>
          <a:p>
            <a:pPr algn="ctr"/>
            <a:r>
              <a:rPr lang="es-ES" sz="4400" dirty="0">
                <a:latin typeface="Gabriola" panose="04040605051002020D02" pitchFamily="82" charset="0"/>
              </a:rPr>
              <a:t>Actualizaciones a los Documentos del Proyecto . </a:t>
            </a:r>
          </a:p>
          <a:p>
            <a:pPr algn="ctr"/>
            <a:r>
              <a:rPr lang="es-ES" sz="1200" dirty="0">
                <a:latin typeface="Gabriola" panose="04040605051002020D02" pitchFamily="82" charset="0"/>
              </a:rPr>
              <a:t>.</a:t>
            </a:r>
            <a:endParaRPr lang="es-ES" dirty="0"/>
          </a:p>
        </p:txBody>
      </p:sp>
      <p:pic>
        <p:nvPicPr>
          <p:cNvPr id="5122" name="Picture 2" descr="Imagen relacionada">
            <a:extLst>
              <a:ext uri="{FF2B5EF4-FFF2-40B4-BE49-F238E27FC236}">
                <a16:creationId xmlns:a16="http://schemas.microsoft.com/office/drawing/2014/main" id="{18D98C2C-E42B-4883-A58F-0E0768B29EE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19495" y="2845698"/>
            <a:ext cx="5072505" cy="36445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431411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60116DBA-3FCD-450B-9FFE-FE3D482F14D1}"/>
              </a:ext>
            </a:extLst>
          </p:cNvPr>
          <p:cNvSpPr>
            <a:spLocks noGrp="1"/>
          </p:cNvSpPr>
          <p:nvPr>
            <p:ph idx="1"/>
          </p:nvPr>
        </p:nvSpPr>
        <p:spPr/>
        <p:txBody>
          <a:bodyPr/>
          <a:lstStyle/>
          <a:p>
            <a:pPr marL="0" indent="0">
              <a:buNone/>
            </a:pPr>
            <a:r>
              <a:rPr lang="es-ES" dirty="0"/>
              <a:t>El proyecto ya no puede pagar por los recursos humanos y materiales que deben ser transferidos, a otro proyecto o a la gerencia de línea que controla estos recursos.</a:t>
            </a:r>
          </a:p>
        </p:txBody>
      </p:sp>
      <p:sp>
        <p:nvSpPr>
          <p:cNvPr id="4" name="Flecha: pentágono 3">
            <a:extLst>
              <a:ext uri="{FF2B5EF4-FFF2-40B4-BE49-F238E27FC236}">
                <a16:creationId xmlns:a16="http://schemas.microsoft.com/office/drawing/2014/main" id="{C2B5F8FD-4A63-4374-8632-8CBEB4F1577F}"/>
              </a:ext>
            </a:extLst>
          </p:cNvPr>
          <p:cNvSpPr/>
          <p:nvPr/>
        </p:nvSpPr>
        <p:spPr>
          <a:xfrm>
            <a:off x="838200" y="618978"/>
            <a:ext cx="10753578" cy="1012874"/>
          </a:xfrm>
          <a:prstGeom prst="homePlate">
            <a:avLst/>
          </a:prstGeom>
          <a:gradFill flip="none" rotWithShape="1">
            <a:gsLst>
              <a:gs pos="0">
                <a:schemeClr val="accent2">
                  <a:lumMod val="110000"/>
                  <a:satMod val="105000"/>
                  <a:tint val="67000"/>
                </a:schemeClr>
              </a:gs>
              <a:gs pos="50000">
                <a:schemeClr val="accent2">
                  <a:lumMod val="105000"/>
                  <a:satMod val="103000"/>
                  <a:tint val="73000"/>
                </a:schemeClr>
              </a:gs>
              <a:gs pos="100000">
                <a:schemeClr val="accent2">
                  <a:lumMod val="105000"/>
                  <a:satMod val="109000"/>
                  <a:tint val="81000"/>
                </a:schemeClr>
              </a:gs>
            </a:gsLst>
            <a:path path="circle">
              <a:fillToRect l="50000" t="50000" r="50000" b="50000"/>
            </a:path>
            <a:tileRect/>
          </a:gradFill>
          <a:scene3d>
            <a:camera prst="orthographicFront"/>
            <a:lightRig rig="threePt" dir="t"/>
          </a:scene3d>
          <a:sp3d>
            <a:bevelT w="139700" h="139700" prst="divot"/>
          </a:sp3d>
        </p:spPr>
        <p:style>
          <a:lnRef idx="1">
            <a:schemeClr val="accent2"/>
          </a:lnRef>
          <a:fillRef idx="2">
            <a:schemeClr val="accent2"/>
          </a:fillRef>
          <a:effectRef idx="1">
            <a:schemeClr val="accent2"/>
          </a:effectRef>
          <a:fontRef idx="minor">
            <a:schemeClr val="dk1"/>
          </a:fontRef>
        </p:style>
        <p:txBody>
          <a:bodyPr rtlCol="0" anchor="ctr"/>
          <a:lstStyle/>
          <a:p>
            <a:pPr algn="ctr"/>
            <a:r>
              <a:rPr lang="es-ES" sz="4400" dirty="0">
                <a:latin typeface="Gabriola" panose="04040605051002020D02" pitchFamily="82" charset="0"/>
              </a:rPr>
              <a:t>Transferencia oportuna de los recursos. </a:t>
            </a:r>
          </a:p>
          <a:p>
            <a:pPr algn="ctr"/>
            <a:r>
              <a:rPr lang="es-ES" sz="1200" dirty="0">
                <a:latin typeface="Gabriola" panose="04040605051002020D02" pitchFamily="82" charset="0"/>
              </a:rPr>
              <a:t>.</a:t>
            </a:r>
            <a:endParaRPr lang="es-ES" dirty="0"/>
          </a:p>
        </p:txBody>
      </p:sp>
      <p:pic>
        <p:nvPicPr>
          <p:cNvPr id="6146" name="Picture 2" descr="Imagen relacionada">
            <a:extLst>
              <a:ext uri="{FF2B5EF4-FFF2-40B4-BE49-F238E27FC236}">
                <a16:creationId xmlns:a16="http://schemas.microsoft.com/office/drawing/2014/main" id="{43328EEF-FB9C-47AB-85E1-ABA2459AD14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78978" y="2789464"/>
            <a:ext cx="3706813" cy="37068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832366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C143D3BA-C28B-4406-B8D0-A3FE9D4536CA}"/>
              </a:ext>
            </a:extLst>
          </p:cNvPr>
          <p:cNvSpPr>
            <a:spLocks noGrp="1"/>
          </p:cNvSpPr>
          <p:nvPr>
            <p:ph idx="1"/>
          </p:nvPr>
        </p:nvSpPr>
        <p:spPr>
          <a:xfrm>
            <a:off x="838200" y="1825625"/>
            <a:ext cx="11353800" cy="4773958"/>
          </a:xfrm>
        </p:spPr>
        <p:txBody>
          <a:bodyPr>
            <a:normAutofit fontScale="55000" lnSpcReduction="20000"/>
          </a:bodyPr>
          <a:lstStyle/>
          <a:p>
            <a:pPr marL="0" indent="0">
              <a:buNone/>
            </a:pPr>
            <a:r>
              <a:rPr lang="es-ES" b="1" dirty="0"/>
              <a:t>Videos</a:t>
            </a:r>
            <a:endParaRPr lang="es-ES" dirty="0"/>
          </a:p>
          <a:p>
            <a:r>
              <a:rPr lang="es-ES" b="1" u="sng" dirty="0">
                <a:hlinkClick r:id="rId2"/>
              </a:rPr>
              <a:t>https://youtu.be/EpeV6Pm9LW4</a:t>
            </a:r>
            <a:r>
              <a:rPr lang="es-ES" b="1" u="sng" dirty="0"/>
              <a:t> </a:t>
            </a:r>
            <a:r>
              <a:rPr lang="es-ES" b="1" dirty="0"/>
              <a:t>¿Qué es un proyecto?</a:t>
            </a:r>
          </a:p>
          <a:p>
            <a:r>
              <a:rPr lang="es-ES" b="1" u="sng" dirty="0">
                <a:hlinkClick r:id="rId3"/>
              </a:rPr>
              <a:t>https://youtu.be/Nh9MiEpB2N4</a:t>
            </a:r>
            <a:r>
              <a:rPr lang="es-ES" b="1" u="sng" dirty="0"/>
              <a:t> </a:t>
            </a:r>
            <a:r>
              <a:rPr lang="es-ES" b="1" dirty="0"/>
              <a:t>Gestión de Proyectos: Fase de cierre (5 de 5)</a:t>
            </a:r>
          </a:p>
          <a:p>
            <a:r>
              <a:rPr lang="es-ES" b="1" u="sng" dirty="0">
                <a:hlinkClick r:id="rId4"/>
              </a:rPr>
              <a:t>https://youtu.be/AdNf1lQWGAQ</a:t>
            </a:r>
            <a:r>
              <a:rPr lang="es-ES" b="1" u="sng" dirty="0"/>
              <a:t> </a:t>
            </a:r>
            <a:r>
              <a:rPr lang="es-ES" b="1" dirty="0"/>
              <a:t>Agile PMBOK® Parte 12: Cierre del proyecto</a:t>
            </a:r>
          </a:p>
          <a:p>
            <a:pPr marL="0" indent="0">
              <a:buNone/>
            </a:pPr>
            <a:r>
              <a:rPr lang="es-ES" b="1" dirty="0"/>
              <a:t>Artículos</a:t>
            </a:r>
            <a:endParaRPr lang="es-ES" dirty="0"/>
          </a:p>
          <a:p>
            <a:r>
              <a:rPr lang="es-ES" dirty="0"/>
              <a:t>Cierre de los proyectos</a:t>
            </a:r>
          </a:p>
          <a:p>
            <a:pPr marL="0" indent="0">
              <a:buNone/>
            </a:pPr>
            <a:r>
              <a:rPr lang="es-ES" u="sng" dirty="0">
                <a:hlinkClick r:id="rId5"/>
              </a:rPr>
              <a:t>https://articulospm.files.wordpress.com/2012/04/cierre-de-los-proyectos.pdf</a:t>
            </a:r>
            <a:endParaRPr lang="es-ES" dirty="0"/>
          </a:p>
          <a:p>
            <a:r>
              <a:rPr lang="es-ES" dirty="0" err="1"/>
              <a:t>Guia</a:t>
            </a:r>
            <a:r>
              <a:rPr lang="es-ES" dirty="0"/>
              <a:t> </a:t>
            </a:r>
            <a:r>
              <a:rPr lang="es-ES" dirty="0" err="1"/>
              <a:t>Metodologica</a:t>
            </a:r>
            <a:r>
              <a:rPr lang="es-ES" dirty="0"/>
              <a:t> para </a:t>
            </a:r>
            <a:r>
              <a:rPr lang="es-ES" dirty="0" err="1"/>
              <a:t>administracion</a:t>
            </a:r>
            <a:r>
              <a:rPr lang="es-ES" dirty="0"/>
              <a:t> Proyectos TI</a:t>
            </a:r>
          </a:p>
          <a:p>
            <a:pPr marL="0" indent="0">
              <a:buNone/>
            </a:pPr>
            <a:r>
              <a:rPr lang="es-ES" u="sng" dirty="0">
                <a:hlinkClick r:id="rId6"/>
              </a:rPr>
              <a:t>https://cgrfiles.cgr.go.cr/publico/jaguar/Documentos/cgr/Sistemas/Normas_Tecnicas/Informe%20NTI_A_7.pdf</a:t>
            </a:r>
            <a:endParaRPr lang="es-ES" dirty="0"/>
          </a:p>
          <a:p>
            <a:r>
              <a:rPr lang="es-ES" dirty="0"/>
              <a:t>Cierre del proyecto</a:t>
            </a:r>
          </a:p>
          <a:p>
            <a:pPr marL="0" indent="0">
              <a:buNone/>
            </a:pPr>
            <a:r>
              <a:rPr lang="es-ES" u="sng" dirty="0">
                <a:hlinkClick r:id="rId7"/>
              </a:rPr>
              <a:t>http://informatica.uv.es/iiguia/2000/IPI/material/tema8.pdf</a:t>
            </a:r>
            <a:endParaRPr lang="es-ES" dirty="0"/>
          </a:p>
          <a:p>
            <a:pPr marL="0" indent="0">
              <a:buNone/>
            </a:pPr>
            <a:r>
              <a:rPr lang="es-ES" b="1" dirty="0"/>
              <a:t>Libros</a:t>
            </a:r>
            <a:endParaRPr lang="es-ES" dirty="0"/>
          </a:p>
          <a:p>
            <a:r>
              <a:rPr lang="es-ES" dirty="0"/>
              <a:t>LA DIRECCIÓN DE PROYECTOS</a:t>
            </a:r>
          </a:p>
          <a:p>
            <a:pPr marL="0" indent="0">
              <a:buNone/>
            </a:pPr>
            <a:r>
              <a:rPr lang="es-ES" u="sng" dirty="0">
                <a:hlinkClick r:id="rId8"/>
              </a:rPr>
              <a:t>http://www.editdiazdesantos.com/wwwdat/pdf/9788499693866.pdf</a:t>
            </a:r>
            <a:endParaRPr lang="es-ES" dirty="0"/>
          </a:p>
          <a:p>
            <a:r>
              <a:rPr lang="es-ES" dirty="0"/>
              <a:t>Gestión de Proyectos Informáticos</a:t>
            </a:r>
          </a:p>
          <a:p>
            <a:pPr marL="0" indent="0">
              <a:buNone/>
            </a:pPr>
            <a:r>
              <a:rPr lang="es-ES" u="sng" dirty="0">
                <a:hlinkClick r:id="rId9"/>
              </a:rPr>
              <a:t>http://rsa.utpl.edu.ec/material/234/G18608.pdf</a:t>
            </a:r>
            <a:endParaRPr lang="es-ES" dirty="0"/>
          </a:p>
          <a:p>
            <a:pPr marL="0" indent="0">
              <a:buNone/>
            </a:pPr>
            <a:endParaRPr lang="es-ES" dirty="0"/>
          </a:p>
        </p:txBody>
      </p:sp>
      <p:sp>
        <p:nvSpPr>
          <p:cNvPr id="4" name="Flecha: pentágono 3">
            <a:extLst>
              <a:ext uri="{FF2B5EF4-FFF2-40B4-BE49-F238E27FC236}">
                <a16:creationId xmlns:a16="http://schemas.microsoft.com/office/drawing/2014/main" id="{0CBA14CE-D7C7-4B84-A6C1-6EC52A1F2CA4}"/>
              </a:ext>
            </a:extLst>
          </p:cNvPr>
          <p:cNvSpPr/>
          <p:nvPr/>
        </p:nvSpPr>
        <p:spPr>
          <a:xfrm>
            <a:off x="838200" y="618978"/>
            <a:ext cx="10753578" cy="1012874"/>
          </a:xfrm>
          <a:prstGeom prst="homePlate">
            <a:avLst/>
          </a:prstGeom>
          <a:gradFill flip="none" rotWithShape="1">
            <a:gsLst>
              <a:gs pos="0">
                <a:schemeClr val="accent2">
                  <a:lumMod val="110000"/>
                  <a:satMod val="105000"/>
                  <a:tint val="67000"/>
                </a:schemeClr>
              </a:gs>
              <a:gs pos="50000">
                <a:schemeClr val="accent2">
                  <a:lumMod val="105000"/>
                  <a:satMod val="103000"/>
                  <a:tint val="73000"/>
                </a:schemeClr>
              </a:gs>
              <a:gs pos="100000">
                <a:schemeClr val="accent2">
                  <a:lumMod val="105000"/>
                  <a:satMod val="109000"/>
                  <a:tint val="81000"/>
                </a:schemeClr>
              </a:gs>
            </a:gsLst>
            <a:path path="circle">
              <a:fillToRect l="50000" t="50000" r="50000" b="50000"/>
            </a:path>
            <a:tileRect/>
          </a:gradFill>
          <a:scene3d>
            <a:camera prst="orthographicFront"/>
            <a:lightRig rig="threePt" dir="t"/>
          </a:scene3d>
          <a:sp3d>
            <a:bevelT w="139700" h="139700" prst="divot"/>
          </a:sp3d>
        </p:spPr>
        <p:style>
          <a:lnRef idx="1">
            <a:schemeClr val="accent2"/>
          </a:lnRef>
          <a:fillRef idx="2">
            <a:schemeClr val="accent2"/>
          </a:fillRef>
          <a:effectRef idx="1">
            <a:schemeClr val="accent2"/>
          </a:effectRef>
          <a:fontRef idx="minor">
            <a:schemeClr val="dk1"/>
          </a:fontRef>
        </p:style>
        <p:txBody>
          <a:bodyPr rtlCol="0" anchor="ctr"/>
          <a:lstStyle/>
          <a:p>
            <a:pPr algn="ctr"/>
            <a:r>
              <a:rPr lang="es-ES" sz="5400" dirty="0">
                <a:latin typeface="Gabriola" panose="04040605051002020D02" pitchFamily="82" charset="0"/>
              </a:rPr>
              <a:t>Material de apoyo. </a:t>
            </a:r>
          </a:p>
          <a:p>
            <a:pPr algn="ctr"/>
            <a:r>
              <a:rPr lang="es-ES" sz="1200" dirty="0">
                <a:latin typeface="Gabriola" panose="04040605051002020D02" pitchFamily="82" charset="0"/>
              </a:rPr>
              <a:t>.</a:t>
            </a:r>
            <a:endParaRPr lang="es-ES" dirty="0"/>
          </a:p>
        </p:txBody>
      </p:sp>
    </p:spTree>
    <p:extLst>
      <p:ext uri="{BB962C8B-B14F-4D97-AF65-F5344CB8AC3E}">
        <p14:creationId xmlns:p14="http://schemas.microsoft.com/office/powerpoint/2010/main" val="151214664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TotalTime>
  <Words>620</Words>
  <Application>Microsoft Office PowerPoint</Application>
  <PresentationFormat>Panorámica</PresentationFormat>
  <Paragraphs>56</Paragraphs>
  <Slides>10</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10</vt:i4>
      </vt:variant>
    </vt:vector>
  </HeadingPairs>
  <TitlesOfParts>
    <vt:vector size="16" baseType="lpstr">
      <vt:lpstr>Arial</vt:lpstr>
      <vt:lpstr>Calibri</vt:lpstr>
      <vt:lpstr>Calibri Light</vt:lpstr>
      <vt:lpstr>Gabriola</vt:lpstr>
      <vt:lpstr>Lucida Calligraphy</vt:lpstr>
      <vt:lpstr>Tema de Office</vt:lpstr>
      <vt:lpstr>2.3 Cierre del proyecto.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Desarrollo del proyecto.</dc:title>
  <dc:creator>Maria Elena Salinas</dc:creator>
  <cp:lastModifiedBy>Maria Elena Salinas</cp:lastModifiedBy>
  <cp:revision>12</cp:revision>
  <dcterms:created xsi:type="dcterms:W3CDTF">2018-05-23T00:20:41Z</dcterms:created>
  <dcterms:modified xsi:type="dcterms:W3CDTF">2018-05-25T13:56:18Z</dcterms:modified>
</cp:coreProperties>
</file>