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7" r:id="rId12"/>
    <p:sldId id="266"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108552-EDEF-455B-863B-0C5BF5F7BDA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62B16F53-524F-4949-B608-5C57167BB4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122F2E8-9A1E-41DF-B114-3E12E5F521D5}"/>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B5C038E2-3119-4CA4-8C0F-F587934CFA9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A5AA7EA-F1FB-4911-B1E2-2812293328CA}"/>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149123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8198CE-F6D0-4B31-8FAB-BE12D337A27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FB0016D-4181-4707-85D4-9BC8DCFBAAEA}"/>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A8E7EE3-B6C3-4518-A5B3-2EBB9FDD5D4C}"/>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958874DE-6D91-4D14-BB8E-E9177374193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57E2745-AD3C-4C8C-B2EE-66483C5B68E7}"/>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386435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6EF83A0-C0AE-408E-9153-2B1A5CD0ED0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7C87588-4D6D-4986-BD55-C22C0C8843BA}"/>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F8FFE40-029A-49AB-8B69-DBAFAC3017A2}"/>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8CE1E3C1-1086-40CF-B6E3-412F8DCC6FB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768270E-36E7-455F-AB74-3A61C0890CB1}"/>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270475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1738BA-74AE-46F3-965E-5553EC93D99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58DDEB90-789B-4765-BB77-FD961C5CB655}"/>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E6865E0-932D-40C8-BAEC-83127237816C}"/>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89CE5535-D88D-40DF-8A4B-7E85B462ABB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95AA9D0-1EB7-4166-A7FE-6EAFF1BA4251}"/>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193157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3BC23-2A83-44E3-9849-6242BAE3F91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00E7FA1-D902-44DF-B64E-7D9E79CCFF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FE9E1839-19FC-4993-BE46-61C3AB147FF4}"/>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7607EC3B-5FDE-48E7-BC32-9D7DF2BD0CC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93925E4-18D1-448F-868E-B6929A9A5DAB}"/>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2452477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76E2F-C410-4BB2-93EB-B0F3CD9EFD0C}"/>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B921692-F5DE-48EF-BA2C-A9E56EC62EBA}"/>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8DAEFBE-4E71-41BB-A92E-7A0083796A35}"/>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91F790F5-8DDD-4700-808E-00181E390C56}"/>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6" name="Marcador de pie de página 5">
            <a:extLst>
              <a:ext uri="{FF2B5EF4-FFF2-40B4-BE49-F238E27FC236}">
                <a16:creationId xmlns:a16="http://schemas.microsoft.com/office/drawing/2014/main" id="{3EEC517A-18B3-42BB-8BB0-A3F9A2A8C2F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9058997-DAE7-493A-A878-6157611A765C}"/>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3352238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F4312-9961-4B97-B665-B5877F2FF770}"/>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E19E6E1-C4B2-4263-BDCE-D3E8A47DFF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4240F01-25C0-4454-A0F9-47A6110C756A}"/>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1DB0E109-4EE4-4627-A06B-8B1830AA8A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F3939B93-59E3-442D-9888-88AA036D665A}"/>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01BE3A9-24D8-4E97-9524-754F66B6B894}"/>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8" name="Marcador de pie de página 7">
            <a:extLst>
              <a:ext uri="{FF2B5EF4-FFF2-40B4-BE49-F238E27FC236}">
                <a16:creationId xmlns:a16="http://schemas.microsoft.com/office/drawing/2014/main" id="{C425FE83-7124-4B73-92B2-277624673DCD}"/>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CB85593A-DE75-4A37-909B-F23B5CE09517}"/>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130864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F35135-AA90-46B4-A918-2A8966C9BF0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A461D31-EEC1-445B-BA0D-A9A10D1339F0}"/>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4" name="Marcador de pie de página 3">
            <a:extLst>
              <a:ext uri="{FF2B5EF4-FFF2-40B4-BE49-F238E27FC236}">
                <a16:creationId xmlns:a16="http://schemas.microsoft.com/office/drawing/2014/main" id="{B462CB77-CC7E-44C1-ACD4-ED42662467FF}"/>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8AA5988F-F17A-4FB7-8BA2-122B0C14DCA0}"/>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1221837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4BB764-CC9E-4959-94A7-5F05F7A2D014}"/>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3" name="Marcador de pie de página 2">
            <a:extLst>
              <a:ext uri="{FF2B5EF4-FFF2-40B4-BE49-F238E27FC236}">
                <a16:creationId xmlns:a16="http://schemas.microsoft.com/office/drawing/2014/main" id="{EA2B4F95-53D8-41CC-AB0D-459F1F5877DB}"/>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CABB14C-ECDC-494D-8675-051AE9FF1D99}"/>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406443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E1BCDD-CED6-4FBB-9850-B4FCFD891A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AFB74E0-DAFC-46CF-952A-F3CBA8B14C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80CC4F69-BE08-46CF-AF37-6107D0CA95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2FB0621-07FB-4CAF-8D6D-B924A284E450}"/>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6" name="Marcador de pie de página 5">
            <a:extLst>
              <a:ext uri="{FF2B5EF4-FFF2-40B4-BE49-F238E27FC236}">
                <a16:creationId xmlns:a16="http://schemas.microsoft.com/office/drawing/2014/main" id="{F76B9608-5854-4EC7-9F3B-55A3DF0345F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86396B3-D5E3-47A7-B56D-2E31C412590A}"/>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778087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1610F9-1B50-45DC-B6E8-A7EDDE86B41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2BF46334-C1C5-486D-B0A1-E8E4BF6445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B7D5CBA-DEAD-4C9E-A364-5B8080F41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9D1F7D4-4AC2-4BE4-8BE7-8C5531B72C4D}"/>
              </a:ext>
            </a:extLst>
          </p:cNvPr>
          <p:cNvSpPr>
            <a:spLocks noGrp="1"/>
          </p:cNvSpPr>
          <p:nvPr>
            <p:ph type="dt" sz="half" idx="10"/>
          </p:nvPr>
        </p:nvSpPr>
        <p:spPr/>
        <p:txBody>
          <a:bodyPr/>
          <a:lstStyle/>
          <a:p>
            <a:fld id="{A823F7F3-F631-4477-98C0-8C653163DB75}" type="datetimeFigureOut">
              <a:rPr lang="es-ES" smtClean="0"/>
              <a:t>25/05/2018</a:t>
            </a:fld>
            <a:endParaRPr lang="es-ES"/>
          </a:p>
        </p:txBody>
      </p:sp>
      <p:sp>
        <p:nvSpPr>
          <p:cNvPr id="6" name="Marcador de pie de página 5">
            <a:extLst>
              <a:ext uri="{FF2B5EF4-FFF2-40B4-BE49-F238E27FC236}">
                <a16:creationId xmlns:a16="http://schemas.microsoft.com/office/drawing/2014/main" id="{DAC87EA7-AEBD-4598-B4FE-B56AFB18AD8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688BFAF-7C12-4BD0-BC6E-0BD7C9BE0C5C}"/>
              </a:ext>
            </a:extLst>
          </p:cNvPr>
          <p:cNvSpPr>
            <a:spLocks noGrp="1"/>
          </p:cNvSpPr>
          <p:nvPr>
            <p:ph type="sldNum" sz="quarter" idx="12"/>
          </p:nvPr>
        </p:nvSpPr>
        <p:spPr/>
        <p:txBody>
          <a:bodyPr/>
          <a:lstStyle/>
          <a:p>
            <a:fld id="{B5732BDB-4BC1-4604-B876-381BF95E3C20}" type="slidenum">
              <a:rPr lang="es-ES" smtClean="0"/>
              <a:t>‹Nº›</a:t>
            </a:fld>
            <a:endParaRPr lang="es-ES"/>
          </a:p>
        </p:txBody>
      </p:sp>
    </p:spTree>
    <p:extLst>
      <p:ext uri="{BB962C8B-B14F-4D97-AF65-F5344CB8AC3E}">
        <p14:creationId xmlns:p14="http://schemas.microsoft.com/office/powerpoint/2010/main" val="1141317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0"/>
            <a:lum/>
          </a:blip>
          <a:srcRect/>
          <a:stretch>
            <a:fillRect l="-18000" r="-18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4675B84-E763-4EB3-A6A1-9B85A09CB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988EDB0-57CB-418A-AD2E-8F4F9FBB39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8064484-254F-404A-9353-1294DE65B9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3F7F3-F631-4477-98C0-8C653163DB75}" type="datetimeFigureOut">
              <a:rPr lang="es-ES" smtClean="0"/>
              <a:t>25/05/2018</a:t>
            </a:fld>
            <a:endParaRPr lang="es-ES"/>
          </a:p>
        </p:txBody>
      </p:sp>
      <p:sp>
        <p:nvSpPr>
          <p:cNvPr id="5" name="Marcador de pie de página 4">
            <a:extLst>
              <a:ext uri="{FF2B5EF4-FFF2-40B4-BE49-F238E27FC236}">
                <a16:creationId xmlns:a16="http://schemas.microsoft.com/office/drawing/2014/main" id="{A11367B9-CCBA-4CBD-AEC8-A5EEFAFB3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7ECC7D7-F51D-4915-B78D-93A619FF28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732BDB-4BC1-4604-B876-381BF95E3C20}" type="slidenum">
              <a:rPr lang="es-ES" smtClean="0"/>
              <a:t>‹Nº›</a:t>
            </a:fld>
            <a:endParaRPr lang="es-ES"/>
          </a:p>
        </p:txBody>
      </p:sp>
    </p:spTree>
    <p:extLst>
      <p:ext uri="{BB962C8B-B14F-4D97-AF65-F5344CB8AC3E}">
        <p14:creationId xmlns:p14="http://schemas.microsoft.com/office/powerpoint/2010/main" val="300030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kzlqDUWggt0&amp;t=36s" TargetMode="External"/><Relationship Id="rId2" Type="http://schemas.openxmlformats.org/officeDocument/2006/relationships/hyperlink" Target="https://youtu.be/kzlqDUWggt0" TargetMode="External"/><Relationship Id="rId1" Type="http://schemas.openxmlformats.org/officeDocument/2006/relationships/slideLayout" Target="../slideLayouts/slideLayout2.xml"/><Relationship Id="rId5" Type="http://schemas.openxmlformats.org/officeDocument/2006/relationships/hyperlink" Target="https://youtu.be/fNNzkVpJYyU" TargetMode="External"/><Relationship Id="rId4" Type="http://schemas.openxmlformats.org/officeDocument/2006/relationships/hyperlink" Target="https://youtu.be/_PWuSK2yiM0"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bs-edu.com/int/blog-project-management/administracion-de-proyectos/que-es-un-proyecto-una-definicion-practica" TargetMode="External"/><Relationship Id="rId2" Type="http://schemas.openxmlformats.org/officeDocument/2006/relationships/hyperlink" Target="http://infolib.lotus.com/resources/portal/8.0.0/doc/es_es/PT800ACD004/wcm/wcm_cms_defining.html" TargetMode="External"/><Relationship Id="rId1" Type="http://schemas.openxmlformats.org/officeDocument/2006/relationships/slideLayout" Target="../slideLayouts/slideLayout2.xml"/><Relationship Id="rId6" Type="http://schemas.openxmlformats.org/officeDocument/2006/relationships/hyperlink" Target="http://2inno.eu/es/content/reglas-basicas-para-definir-un-proyecto" TargetMode="External"/><Relationship Id="rId5" Type="http://schemas.openxmlformats.org/officeDocument/2006/relationships/hyperlink" Target="http://www.eumed.net/libros-gratis/2010f/870/ANALISIS%20DEL%20PROBLEMA.htm" TargetMode="External"/><Relationship Id="rId4" Type="http://schemas.openxmlformats.org/officeDocument/2006/relationships/hyperlink" Target="http://www.fao.org/wairdocs/x5405s/x5405s07.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FA89D2-EA81-45FD-B644-6F3EA841D827}"/>
              </a:ext>
            </a:extLst>
          </p:cNvPr>
          <p:cNvSpPr>
            <a:spLocks noGrp="1"/>
          </p:cNvSpPr>
          <p:nvPr>
            <p:ph type="ctrTitle"/>
          </p:nvPr>
        </p:nvSpPr>
        <p:spPr>
          <a:xfrm>
            <a:off x="2325859" y="689316"/>
            <a:ext cx="9144000" cy="1104388"/>
          </a:xfrm>
        </p:spPr>
        <p:txBody>
          <a:bodyPr>
            <a:normAutofit fontScale="90000"/>
          </a:bodyPr>
          <a:lstStyle/>
          <a:p>
            <a:r>
              <a:rPr lang="es-ES" sz="8000" dirty="0">
                <a:latin typeface="Gabriola" panose="04040605051002020D02" pitchFamily="82" charset="0"/>
              </a:rPr>
              <a:t>2.1 Definición del proyecto.</a:t>
            </a:r>
          </a:p>
        </p:txBody>
      </p:sp>
      <p:sp>
        <p:nvSpPr>
          <p:cNvPr id="3" name="Subtítulo 2">
            <a:extLst>
              <a:ext uri="{FF2B5EF4-FFF2-40B4-BE49-F238E27FC236}">
                <a16:creationId xmlns:a16="http://schemas.microsoft.com/office/drawing/2014/main" id="{858F209E-82F3-42E1-9050-4679B71DC27F}"/>
              </a:ext>
            </a:extLst>
          </p:cNvPr>
          <p:cNvSpPr>
            <a:spLocks noGrp="1"/>
          </p:cNvSpPr>
          <p:nvPr>
            <p:ph type="subTitle" idx="1"/>
          </p:nvPr>
        </p:nvSpPr>
        <p:spPr>
          <a:xfrm>
            <a:off x="1395046" y="3159616"/>
            <a:ext cx="10210800" cy="2048488"/>
          </a:xfrm>
        </p:spPr>
        <p:txBody>
          <a:bodyPr>
            <a:normAutofit/>
          </a:bodyPr>
          <a:lstStyle/>
          <a:p>
            <a:pPr algn="l"/>
            <a:r>
              <a:rPr lang="es-ES" sz="3200" dirty="0">
                <a:latin typeface="Lucida Calligraphy" panose="03010101010101010101" pitchFamily="66" charset="0"/>
              </a:rPr>
              <a:t>Unidad II: Fases del proyecto</a:t>
            </a:r>
          </a:p>
          <a:p>
            <a:pPr algn="l"/>
            <a:r>
              <a:rPr lang="es-ES" sz="3200" dirty="0">
                <a:latin typeface="Lucida Calligraphy" panose="03010101010101010101" pitchFamily="66" charset="0"/>
              </a:rPr>
              <a:t>Integradora I</a:t>
            </a:r>
          </a:p>
          <a:p>
            <a:pPr algn="l"/>
            <a:r>
              <a:rPr lang="es-ES" sz="3200" dirty="0">
                <a:latin typeface="Lucida Calligraphy" panose="03010101010101010101" pitchFamily="66" charset="0"/>
              </a:rPr>
              <a:t>M.G.T.I: Brenda Juárez Santiago</a:t>
            </a:r>
          </a:p>
        </p:txBody>
      </p:sp>
      <p:sp>
        <p:nvSpPr>
          <p:cNvPr id="4" name="Subtítulo 2">
            <a:extLst>
              <a:ext uri="{FF2B5EF4-FFF2-40B4-BE49-F238E27FC236}">
                <a16:creationId xmlns:a16="http://schemas.microsoft.com/office/drawing/2014/main" id="{30A4D8E7-DD73-4907-8166-5F8169BDA367}"/>
              </a:ext>
            </a:extLst>
          </p:cNvPr>
          <p:cNvSpPr txBox="1">
            <a:spLocks/>
          </p:cNvSpPr>
          <p:nvPr/>
        </p:nvSpPr>
        <p:spPr>
          <a:xfrm>
            <a:off x="7020594" y="6209581"/>
            <a:ext cx="5953284" cy="72887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3200" dirty="0">
                <a:latin typeface="Lucida Calligraphy" panose="03010101010101010101" pitchFamily="66" charset="0"/>
              </a:rPr>
              <a:t>Periodo: Mayo- Agosto</a:t>
            </a:r>
          </a:p>
        </p:txBody>
      </p:sp>
    </p:spTree>
    <p:extLst>
      <p:ext uri="{BB962C8B-B14F-4D97-AF65-F5344CB8AC3E}">
        <p14:creationId xmlns:p14="http://schemas.microsoft.com/office/powerpoint/2010/main" val="49342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1B1607A-7FE0-447B-8FE7-982F2EB1C769}"/>
              </a:ext>
            </a:extLst>
          </p:cNvPr>
          <p:cNvSpPr>
            <a:spLocks noGrp="1"/>
          </p:cNvSpPr>
          <p:nvPr>
            <p:ph idx="1"/>
          </p:nvPr>
        </p:nvSpPr>
        <p:spPr>
          <a:xfrm>
            <a:off x="4853354" y="1825625"/>
            <a:ext cx="6500446" cy="4351338"/>
          </a:xfrm>
        </p:spPr>
        <p:txBody>
          <a:bodyPr/>
          <a:lstStyle/>
          <a:p>
            <a:pPr marL="0" indent="0" algn="just">
              <a:buNone/>
            </a:pPr>
            <a:r>
              <a:rPr lang="es-ES" dirty="0"/>
              <a:t>También conocidas como restricciones, son un factor importante cuando se establece el plan de un proyecto y cuando ya está encaminado. Las restricciones a los proyectos son muy amplias.</a:t>
            </a:r>
          </a:p>
        </p:txBody>
      </p:sp>
      <p:sp>
        <p:nvSpPr>
          <p:cNvPr id="4" name="Flecha: pentágono 3">
            <a:extLst>
              <a:ext uri="{FF2B5EF4-FFF2-40B4-BE49-F238E27FC236}">
                <a16:creationId xmlns:a16="http://schemas.microsoft.com/office/drawing/2014/main" id="{C85A7035-9AE4-4014-9340-1081A51FB071}"/>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Fijación de los limites.</a:t>
            </a:r>
          </a:p>
          <a:p>
            <a:pPr algn="ctr"/>
            <a:r>
              <a:rPr lang="es-ES" dirty="0">
                <a:latin typeface="Gabriola" panose="04040605051002020D02" pitchFamily="82" charset="0"/>
              </a:rPr>
              <a:t>.</a:t>
            </a:r>
            <a:endParaRPr lang="es-ES" dirty="0"/>
          </a:p>
        </p:txBody>
      </p:sp>
      <p:pic>
        <p:nvPicPr>
          <p:cNvPr id="8194" name="Picture 2" descr="Resultado de imagen para limitacion de un proyecto">
            <a:extLst>
              <a:ext uri="{FF2B5EF4-FFF2-40B4-BE49-F238E27FC236}">
                <a16:creationId xmlns:a16="http://schemas.microsoft.com/office/drawing/2014/main" id="{ABE4E0F0-6823-4F61-A4F9-49708871FD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1825625"/>
            <a:ext cx="3819599" cy="2507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0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12C5EC-65E6-404A-9F2A-C6F38E3CF8CF}"/>
              </a:ext>
            </a:extLst>
          </p:cNvPr>
          <p:cNvSpPr>
            <a:spLocks noGrp="1"/>
          </p:cNvSpPr>
          <p:nvPr>
            <p:ph idx="1"/>
          </p:nvPr>
        </p:nvSpPr>
        <p:spPr/>
        <p:txBody>
          <a:bodyPr/>
          <a:lstStyle/>
          <a:p>
            <a:pPr marL="0" indent="0">
              <a:buNone/>
            </a:pPr>
            <a:r>
              <a:rPr lang="es-ES" b="1" dirty="0"/>
              <a:t>Videos.</a:t>
            </a:r>
            <a:endParaRPr lang="es-ES" dirty="0"/>
          </a:p>
          <a:p>
            <a:r>
              <a:rPr lang="es-ES" b="1" u="sng" dirty="0">
                <a:hlinkClick r:id="rId2"/>
              </a:rPr>
              <a:t>https://youtu.be/kzlqDUWggt0</a:t>
            </a:r>
            <a:r>
              <a:rPr lang="es-ES" b="1" u="sng" dirty="0"/>
              <a:t> </a:t>
            </a:r>
            <a:r>
              <a:rPr lang="es-ES" u="sng" dirty="0">
                <a:hlinkClick r:id="rId3" tooltip="¿Qué es un Proyecto? Definición de Proyecto según el PMBOK del PMI"/>
              </a:rPr>
              <a:t>¿Qué es un Proyecto? Definición de Proyecto según el PMBOK del PMI</a:t>
            </a:r>
            <a:endParaRPr lang="es-ES" b="1" dirty="0"/>
          </a:p>
          <a:p>
            <a:pPr marL="0" indent="0">
              <a:buNone/>
            </a:pPr>
            <a:endParaRPr lang="es-ES" dirty="0"/>
          </a:p>
          <a:p>
            <a:r>
              <a:rPr lang="es-ES" b="1" u="sng" dirty="0">
                <a:hlinkClick r:id="rId4"/>
              </a:rPr>
              <a:t>https://youtu.be/_PWuSK2yiM0</a:t>
            </a:r>
            <a:r>
              <a:rPr lang="es-ES" b="1" u="sng" dirty="0"/>
              <a:t> </a:t>
            </a:r>
            <a:r>
              <a:rPr lang="es-ES" b="1" dirty="0"/>
              <a:t>Identificar el alcance del proyecto</a:t>
            </a:r>
          </a:p>
          <a:p>
            <a:pPr marL="0" indent="0">
              <a:buNone/>
            </a:pPr>
            <a:endParaRPr lang="es-ES" dirty="0"/>
          </a:p>
          <a:p>
            <a:r>
              <a:rPr lang="es-ES" b="1" u="sng" dirty="0">
                <a:hlinkClick r:id="rId5"/>
              </a:rPr>
              <a:t>https://youtu.be/fNNzkVpJYyU</a:t>
            </a:r>
            <a:r>
              <a:rPr lang="es-ES" b="1" u="sng" dirty="0"/>
              <a:t> </a:t>
            </a:r>
            <a:r>
              <a:rPr lang="es-ES" b="1" dirty="0"/>
              <a:t>Manejo de Proyectos: Repaso Planeación del Proyecto Parte 1</a:t>
            </a:r>
          </a:p>
        </p:txBody>
      </p:sp>
      <p:sp>
        <p:nvSpPr>
          <p:cNvPr id="4" name="Flecha: pentágono 3">
            <a:extLst>
              <a:ext uri="{FF2B5EF4-FFF2-40B4-BE49-F238E27FC236}">
                <a16:creationId xmlns:a16="http://schemas.microsoft.com/office/drawing/2014/main" id="{6B3F523C-391A-4F67-8EE1-771437DDFFD2}"/>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Material de apoyo.</a:t>
            </a:r>
          </a:p>
          <a:p>
            <a:pPr algn="ctr"/>
            <a:r>
              <a:rPr lang="es-ES" dirty="0">
                <a:latin typeface="Gabriola" panose="04040605051002020D02" pitchFamily="82" charset="0"/>
              </a:rPr>
              <a:t>.</a:t>
            </a:r>
            <a:endParaRPr lang="es-ES" dirty="0"/>
          </a:p>
        </p:txBody>
      </p:sp>
    </p:spTree>
    <p:extLst>
      <p:ext uri="{BB962C8B-B14F-4D97-AF65-F5344CB8AC3E}">
        <p14:creationId xmlns:p14="http://schemas.microsoft.com/office/powerpoint/2010/main" val="4142663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FDC161C-F0EC-4E4F-A6C4-A870517448FB}"/>
              </a:ext>
            </a:extLst>
          </p:cNvPr>
          <p:cNvSpPr>
            <a:spLocks noGrp="1"/>
          </p:cNvSpPr>
          <p:nvPr>
            <p:ph idx="1"/>
          </p:nvPr>
        </p:nvSpPr>
        <p:spPr/>
        <p:txBody>
          <a:bodyPr/>
          <a:lstStyle/>
          <a:p>
            <a:r>
              <a:rPr lang="es-ES" u="sng" dirty="0">
                <a:hlinkClick r:id="rId2"/>
              </a:rPr>
              <a:t>http://infolib.lotus.com/resources/portal/8.0.0/doc/es_es/PT800ACD004/wcm/wcm_cms_defining.html</a:t>
            </a:r>
            <a:endParaRPr lang="es-ES" dirty="0"/>
          </a:p>
          <a:p>
            <a:r>
              <a:rPr lang="es-ES" u="sng" dirty="0">
                <a:hlinkClick r:id="rId3"/>
              </a:rPr>
              <a:t>https://www.obs-edu.com/int/blog-project-management/administracion-de-proyectos/que-es-un-proyecto-una-definicion-practica</a:t>
            </a:r>
            <a:endParaRPr lang="es-ES" dirty="0"/>
          </a:p>
          <a:p>
            <a:r>
              <a:rPr lang="es-ES" u="sng" dirty="0">
                <a:hlinkClick r:id="rId4"/>
              </a:rPr>
              <a:t>http://www.fao.org/wairdocs/x5405s/x5405s07.htm</a:t>
            </a:r>
            <a:endParaRPr lang="es-ES" dirty="0"/>
          </a:p>
          <a:p>
            <a:r>
              <a:rPr lang="es-ES" u="sng" dirty="0">
                <a:hlinkClick r:id="rId5"/>
              </a:rPr>
              <a:t>http://www.eumed.net/libros-gratis/2010f/870/ANALISIS%20DEL%20PROBLEMA.htm</a:t>
            </a:r>
            <a:endParaRPr lang="es-ES" dirty="0"/>
          </a:p>
          <a:p>
            <a:r>
              <a:rPr lang="es-ES" u="sng" dirty="0">
                <a:hlinkClick r:id="rId6"/>
              </a:rPr>
              <a:t>http://2inno.eu/es/content/reglas-basicas-para-definir-un-proyecto</a:t>
            </a:r>
            <a:endParaRPr lang="es-ES" dirty="0"/>
          </a:p>
          <a:p>
            <a:endParaRPr lang="es-ES" dirty="0"/>
          </a:p>
        </p:txBody>
      </p:sp>
      <p:sp>
        <p:nvSpPr>
          <p:cNvPr id="4" name="Flecha: pentágono 3">
            <a:extLst>
              <a:ext uri="{FF2B5EF4-FFF2-40B4-BE49-F238E27FC236}">
                <a16:creationId xmlns:a16="http://schemas.microsoft.com/office/drawing/2014/main" id="{A1E9EA1C-41F7-411D-9B1C-E46B24F80FB9}"/>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Referencias.</a:t>
            </a:r>
          </a:p>
          <a:p>
            <a:pPr algn="ctr"/>
            <a:r>
              <a:rPr lang="es-ES" dirty="0">
                <a:latin typeface="Gabriola" panose="04040605051002020D02" pitchFamily="82" charset="0"/>
              </a:rPr>
              <a:t>.</a:t>
            </a:r>
            <a:endParaRPr lang="es-ES" dirty="0"/>
          </a:p>
        </p:txBody>
      </p:sp>
    </p:spTree>
    <p:extLst>
      <p:ext uri="{BB962C8B-B14F-4D97-AF65-F5344CB8AC3E}">
        <p14:creationId xmlns:p14="http://schemas.microsoft.com/office/powerpoint/2010/main" val="2586089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ACB7321-9E22-4F78-A5F6-399AA4DCE1D5}"/>
              </a:ext>
            </a:extLst>
          </p:cNvPr>
          <p:cNvSpPr>
            <a:spLocks noGrp="1"/>
          </p:cNvSpPr>
          <p:nvPr>
            <p:ph idx="1"/>
          </p:nvPr>
        </p:nvSpPr>
        <p:spPr/>
        <p:txBody>
          <a:bodyPr/>
          <a:lstStyle/>
          <a:p>
            <a:pPr marL="0" indent="0" algn="just">
              <a:buNone/>
            </a:pPr>
            <a:r>
              <a:rPr lang="es-ES" dirty="0"/>
              <a:t>Un proyecto es una asociación de esfuerzos, limitado en el tiempo, con un objetivo definido, la definición del proyecto esquematiza el qué, el por qué y el quién del proyecto.</a:t>
            </a:r>
          </a:p>
        </p:txBody>
      </p:sp>
      <p:sp>
        <p:nvSpPr>
          <p:cNvPr id="4" name="Flecha: pentágono 3">
            <a:extLst>
              <a:ext uri="{FF2B5EF4-FFF2-40B4-BE49-F238E27FC236}">
                <a16:creationId xmlns:a16="http://schemas.microsoft.com/office/drawing/2014/main" id="{009A42D8-4022-4220-BC1B-D97E9AB32A04}"/>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Definición del proyecto.</a:t>
            </a:r>
          </a:p>
          <a:p>
            <a:pPr algn="ctr"/>
            <a:r>
              <a:rPr lang="es-ES" dirty="0">
                <a:latin typeface="Gabriola" panose="04040605051002020D02" pitchFamily="82" charset="0"/>
              </a:rPr>
              <a:t>.</a:t>
            </a:r>
            <a:endParaRPr lang="es-ES" dirty="0"/>
          </a:p>
        </p:txBody>
      </p:sp>
      <p:pic>
        <p:nvPicPr>
          <p:cNvPr id="1026" name="Picture 2" descr="Resultado de imagen para definicion de un proyecto">
            <a:extLst>
              <a:ext uri="{FF2B5EF4-FFF2-40B4-BE49-F238E27FC236}">
                <a16:creationId xmlns:a16="http://schemas.microsoft.com/office/drawing/2014/main" id="{EAF56EC9-E702-4E1E-ACA4-26AF1B6266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6060" y="2847878"/>
            <a:ext cx="4697144" cy="3522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732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519ADD-4491-482E-BA16-C3BBB6B61A9F}"/>
              </a:ext>
            </a:extLst>
          </p:cNvPr>
          <p:cNvSpPr>
            <a:spLocks noGrp="1"/>
          </p:cNvSpPr>
          <p:nvPr>
            <p:ph idx="1"/>
          </p:nvPr>
        </p:nvSpPr>
        <p:spPr/>
        <p:txBody>
          <a:bodyPr/>
          <a:lstStyle/>
          <a:p>
            <a:pPr marL="0" indent="0" algn="just">
              <a:buNone/>
            </a:pPr>
            <a:r>
              <a:rPr lang="es-ES" dirty="0"/>
              <a:t>Para la definición del proyecto, se cuentan con las siguientes etapas: Determinar el Análisis del problema, Formulación del problema, Roles y actividades, Definición del proyecto (objetivo, alcance), Fijación de límites.</a:t>
            </a:r>
          </a:p>
        </p:txBody>
      </p:sp>
      <p:sp>
        <p:nvSpPr>
          <p:cNvPr id="4" name="Flecha: pentágono 3">
            <a:extLst>
              <a:ext uri="{FF2B5EF4-FFF2-40B4-BE49-F238E27FC236}">
                <a16:creationId xmlns:a16="http://schemas.microsoft.com/office/drawing/2014/main" id="{254FADA4-D9AC-4EAA-98E7-DF7B7D3B583B}"/>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Fases de la definición de un proyecto.</a:t>
            </a:r>
          </a:p>
          <a:p>
            <a:pPr algn="ctr"/>
            <a:r>
              <a:rPr lang="es-ES" dirty="0">
                <a:latin typeface="Gabriola" panose="04040605051002020D02" pitchFamily="82" charset="0"/>
              </a:rPr>
              <a:t>.</a:t>
            </a:r>
            <a:endParaRPr lang="es-ES" dirty="0"/>
          </a:p>
        </p:txBody>
      </p:sp>
    </p:spTree>
    <p:extLst>
      <p:ext uri="{BB962C8B-B14F-4D97-AF65-F5344CB8AC3E}">
        <p14:creationId xmlns:p14="http://schemas.microsoft.com/office/powerpoint/2010/main" val="391073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1B2989-9844-49CF-9170-9E1D287B050F}"/>
              </a:ext>
            </a:extLst>
          </p:cNvPr>
          <p:cNvSpPr>
            <a:spLocks noGrp="1"/>
          </p:cNvSpPr>
          <p:nvPr>
            <p:ph idx="1"/>
          </p:nvPr>
        </p:nvSpPr>
        <p:spPr/>
        <p:txBody>
          <a:bodyPr/>
          <a:lstStyle/>
          <a:p>
            <a:pPr marL="0" indent="0" algn="just">
              <a:buNone/>
            </a:pPr>
            <a:r>
              <a:rPr lang="es-ES" dirty="0"/>
              <a:t>En la formulación del problema, la definición es la fase más importante y se debe de realizar con elementos de la problemática que se investiga, definir un problema es señalar todos los elementos, aspectos, características y de forma precisa </a:t>
            </a:r>
          </a:p>
        </p:txBody>
      </p:sp>
      <p:sp>
        <p:nvSpPr>
          <p:cNvPr id="4" name="Flecha: pentágono 3">
            <a:extLst>
              <a:ext uri="{FF2B5EF4-FFF2-40B4-BE49-F238E27FC236}">
                <a16:creationId xmlns:a16="http://schemas.microsoft.com/office/drawing/2014/main" id="{F6BD612C-1B06-48DA-9D26-A0A619920DA8}"/>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Formulación del problema.</a:t>
            </a:r>
          </a:p>
          <a:p>
            <a:pPr algn="ctr"/>
            <a:r>
              <a:rPr lang="es-ES" dirty="0">
                <a:latin typeface="Gabriola" panose="04040605051002020D02" pitchFamily="82" charset="0"/>
              </a:rPr>
              <a:t>.</a:t>
            </a:r>
            <a:endParaRPr lang="es-ES" dirty="0"/>
          </a:p>
        </p:txBody>
      </p:sp>
      <p:pic>
        <p:nvPicPr>
          <p:cNvPr id="2050" name="Picture 2" descr="Resultado de imagen para formulacion de un problema animado">
            <a:extLst>
              <a:ext uri="{FF2B5EF4-FFF2-40B4-BE49-F238E27FC236}">
                <a16:creationId xmlns:a16="http://schemas.microsoft.com/office/drawing/2014/main" id="{5550DA9C-293F-4FE9-A130-848DA3DFA7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199" y="3041529"/>
            <a:ext cx="4438943" cy="3329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532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259D5B0-ADA6-49A8-97CB-59FFBD586347}"/>
              </a:ext>
            </a:extLst>
          </p:cNvPr>
          <p:cNvSpPr>
            <a:spLocks noGrp="1"/>
          </p:cNvSpPr>
          <p:nvPr>
            <p:ph idx="1"/>
          </p:nvPr>
        </p:nvSpPr>
        <p:spPr>
          <a:xfrm>
            <a:off x="838200" y="1825625"/>
            <a:ext cx="6223782" cy="4351338"/>
          </a:xfrm>
        </p:spPr>
        <p:txBody>
          <a:bodyPr/>
          <a:lstStyle/>
          <a:p>
            <a:pPr marL="0" indent="0" algn="just">
              <a:buNone/>
            </a:pPr>
            <a:r>
              <a:rPr lang="es-ES" dirty="0"/>
              <a:t>En esta fase el objetivo es analizar el problema y dividirlo en sus partes componentes, examinando cómo es que van juntas. Es necesario comprender el contexto del problema y como unas partes afectan a otras.</a:t>
            </a:r>
          </a:p>
          <a:p>
            <a:pPr marL="0" indent="0">
              <a:buNone/>
            </a:pPr>
            <a:endParaRPr lang="es-ES" dirty="0"/>
          </a:p>
        </p:txBody>
      </p:sp>
      <p:sp>
        <p:nvSpPr>
          <p:cNvPr id="4" name="Flecha: pentágono 3">
            <a:extLst>
              <a:ext uri="{FF2B5EF4-FFF2-40B4-BE49-F238E27FC236}">
                <a16:creationId xmlns:a16="http://schemas.microsoft.com/office/drawing/2014/main" id="{516E0585-8526-47FE-AA25-54E36F9B1130}"/>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Análisis del problema.</a:t>
            </a:r>
          </a:p>
          <a:p>
            <a:pPr algn="ctr"/>
            <a:r>
              <a:rPr lang="es-ES" dirty="0">
                <a:latin typeface="Gabriola" panose="04040605051002020D02" pitchFamily="82" charset="0"/>
              </a:rPr>
              <a:t>.</a:t>
            </a:r>
            <a:endParaRPr lang="es-ES" dirty="0"/>
          </a:p>
        </p:txBody>
      </p:sp>
      <p:pic>
        <p:nvPicPr>
          <p:cNvPr id="4098" name="Picture 2" descr="Resultado de imagen para analisis de un problema animado">
            <a:extLst>
              <a:ext uri="{FF2B5EF4-FFF2-40B4-BE49-F238E27FC236}">
                <a16:creationId xmlns:a16="http://schemas.microsoft.com/office/drawing/2014/main" id="{131DFE57-1A2A-45C4-86B0-0EE4F00A5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5528" y="1825625"/>
            <a:ext cx="428625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640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B940461-2CFA-4B9F-A3DF-199672737B06}"/>
              </a:ext>
            </a:extLst>
          </p:cNvPr>
          <p:cNvSpPr>
            <a:spLocks noGrp="1"/>
          </p:cNvSpPr>
          <p:nvPr>
            <p:ph idx="1"/>
          </p:nvPr>
        </p:nvSpPr>
        <p:spPr>
          <a:xfrm>
            <a:off x="5800579" y="1825625"/>
            <a:ext cx="5553221" cy="4351338"/>
          </a:xfrm>
        </p:spPr>
        <p:txBody>
          <a:bodyPr/>
          <a:lstStyle/>
          <a:p>
            <a:pPr marL="0" indent="0" algn="just">
              <a:buNone/>
            </a:pPr>
            <a:r>
              <a:rPr lang="es-ES" dirty="0"/>
              <a:t>El director del Proyecto debe determinar y definir los diferentes roles de proyecto que formarán parte de su equipo de trabajo, ya sea de manera operativa o receptiva de información. Es el momento de asignar responsabilidades al proyecto</a:t>
            </a:r>
          </a:p>
        </p:txBody>
      </p:sp>
      <p:sp>
        <p:nvSpPr>
          <p:cNvPr id="4" name="Flecha: pentágono 3">
            <a:extLst>
              <a:ext uri="{FF2B5EF4-FFF2-40B4-BE49-F238E27FC236}">
                <a16:creationId xmlns:a16="http://schemas.microsoft.com/office/drawing/2014/main" id="{372DD9AA-6321-41BE-88D2-AB823B0EBF59}"/>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Definición de roles y responsabilidades.</a:t>
            </a:r>
          </a:p>
          <a:p>
            <a:pPr algn="ctr"/>
            <a:r>
              <a:rPr lang="es-ES" dirty="0">
                <a:latin typeface="Gabriola" panose="04040605051002020D02" pitchFamily="82" charset="0"/>
              </a:rPr>
              <a:t>.</a:t>
            </a:r>
            <a:endParaRPr lang="es-ES" dirty="0"/>
          </a:p>
        </p:txBody>
      </p:sp>
      <p:pic>
        <p:nvPicPr>
          <p:cNvPr id="3074" name="Picture 2" descr="Resultado de imagen para analisis de un problema animado">
            <a:extLst>
              <a:ext uri="{FF2B5EF4-FFF2-40B4-BE49-F238E27FC236}">
                <a16:creationId xmlns:a16="http://schemas.microsoft.com/office/drawing/2014/main" id="{FEDAC6DC-DB37-4D6F-BDE3-AA52342D8C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779" y="2010569"/>
            <a:ext cx="5257800" cy="3138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C9C18A-5894-408D-9B33-4542A9A3CCA5}"/>
              </a:ext>
            </a:extLst>
          </p:cNvPr>
          <p:cNvSpPr>
            <a:spLocks noGrp="1"/>
          </p:cNvSpPr>
          <p:nvPr>
            <p:ph idx="1"/>
          </p:nvPr>
        </p:nvSpPr>
        <p:spPr>
          <a:xfrm>
            <a:off x="838200" y="1825625"/>
            <a:ext cx="5881165" cy="4351338"/>
          </a:xfrm>
        </p:spPr>
        <p:txBody>
          <a:bodyPr/>
          <a:lstStyle/>
          <a:p>
            <a:pPr marL="0" indent="0" algn="just">
              <a:buNone/>
            </a:pPr>
            <a:r>
              <a:rPr lang="es-ES" dirty="0"/>
              <a:t>Este proceso comprende la formación de paquetes de trabajo que han sido especificados en la Estructura de Descomposición de Trabajos (EDT) en una lista de actividades. </a:t>
            </a:r>
          </a:p>
          <a:p>
            <a:pPr marL="0" indent="0">
              <a:buNone/>
            </a:pPr>
            <a:endParaRPr lang="es-ES" dirty="0"/>
          </a:p>
        </p:txBody>
      </p:sp>
      <p:sp>
        <p:nvSpPr>
          <p:cNvPr id="4" name="Flecha: pentágono 3">
            <a:extLst>
              <a:ext uri="{FF2B5EF4-FFF2-40B4-BE49-F238E27FC236}">
                <a16:creationId xmlns:a16="http://schemas.microsoft.com/office/drawing/2014/main" id="{9A08D804-BD01-4292-8607-0964124C6F1B}"/>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Definición de actividades.</a:t>
            </a:r>
          </a:p>
          <a:p>
            <a:pPr algn="ctr"/>
            <a:r>
              <a:rPr lang="es-ES" dirty="0">
                <a:latin typeface="Gabriola" panose="04040605051002020D02" pitchFamily="82" charset="0"/>
              </a:rPr>
              <a:t>.</a:t>
            </a:r>
            <a:endParaRPr lang="es-ES" dirty="0"/>
          </a:p>
        </p:txBody>
      </p:sp>
      <p:pic>
        <p:nvPicPr>
          <p:cNvPr id="5122" name="Picture 2" descr="Imagen relacionada">
            <a:extLst>
              <a:ext uri="{FF2B5EF4-FFF2-40B4-BE49-F238E27FC236}">
                <a16:creationId xmlns:a16="http://schemas.microsoft.com/office/drawing/2014/main" id="{3743C042-E063-4D8E-9A72-5F7067DDF8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12225">
            <a:off x="6950987" y="2402980"/>
            <a:ext cx="5009393" cy="3631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7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76155F-FB60-4D4F-B022-4E33254CE2C3}"/>
              </a:ext>
            </a:extLst>
          </p:cNvPr>
          <p:cNvSpPr>
            <a:spLocks noGrp="1"/>
          </p:cNvSpPr>
          <p:nvPr>
            <p:ph idx="1"/>
          </p:nvPr>
        </p:nvSpPr>
        <p:spPr/>
        <p:txBody>
          <a:bodyPr/>
          <a:lstStyle/>
          <a:p>
            <a:pPr marL="0" indent="0" algn="just">
              <a:buNone/>
            </a:pPr>
            <a:r>
              <a:rPr lang="es-ES" dirty="0"/>
              <a:t>Esto no es otra cosa que definir de forma clara y univoca el objetivo que se persigue con el proyecto y cuya consecución marcará la finalización con éxito de este.</a:t>
            </a:r>
          </a:p>
        </p:txBody>
      </p:sp>
      <p:sp>
        <p:nvSpPr>
          <p:cNvPr id="4" name="Flecha: pentágono 3">
            <a:extLst>
              <a:ext uri="{FF2B5EF4-FFF2-40B4-BE49-F238E27FC236}">
                <a16:creationId xmlns:a16="http://schemas.microsoft.com/office/drawing/2014/main" id="{1CB4BD9B-38B7-4297-9453-3ED292FB5BD4}"/>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Definición del alcance.</a:t>
            </a:r>
          </a:p>
          <a:p>
            <a:pPr algn="ctr"/>
            <a:r>
              <a:rPr lang="es-ES" dirty="0">
                <a:latin typeface="Gabriola" panose="04040605051002020D02" pitchFamily="82" charset="0"/>
              </a:rPr>
              <a:t>.</a:t>
            </a:r>
            <a:endParaRPr lang="es-ES" dirty="0"/>
          </a:p>
        </p:txBody>
      </p:sp>
      <p:pic>
        <p:nvPicPr>
          <p:cNvPr id="6146" name="Picture 2" descr="Resultado de imagen para alcance de un proyecto">
            <a:extLst>
              <a:ext uri="{FF2B5EF4-FFF2-40B4-BE49-F238E27FC236}">
                <a16:creationId xmlns:a16="http://schemas.microsoft.com/office/drawing/2014/main" id="{BF125DE2-578B-47A7-8A17-F99797F69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9364" y="3036986"/>
            <a:ext cx="61912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93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E60F04-8841-4F64-B106-21B3D1051F6F}"/>
              </a:ext>
            </a:extLst>
          </p:cNvPr>
          <p:cNvSpPr>
            <a:spLocks noGrp="1"/>
          </p:cNvSpPr>
          <p:nvPr>
            <p:ph idx="1"/>
          </p:nvPr>
        </p:nvSpPr>
        <p:spPr/>
        <p:txBody>
          <a:bodyPr/>
          <a:lstStyle/>
          <a:p>
            <a:pPr marL="0" indent="0" algn="just">
              <a:buNone/>
            </a:pPr>
            <a:r>
              <a:rPr lang="es-ES" dirty="0"/>
              <a:t>Los objetivos son declaraciones escritas sobre los resultados que queremos alcanzar en un tiempo determinado, de esta forma nos aseguramos de que todos los implicados dirigen sus esfuerzos en la misma línea de acción. Los objetivos son pues los fines hacia los que está orientada la actividad del proyecto. </a:t>
            </a:r>
          </a:p>
        </p:txBody>
      </p:sp>
      <p:sp>
        <p:nvSpPr>
          <p:cNvPr id="4" name="Flecha: pentágono 3">
            <a:extLst>
              <a:ext uri="{FF2B5EF4-FFF2-40B4-BE49-F238E27FC236}">
                <a16:creationId xmlns:a16="http://schemas.microsoft.com/office/drawing/2014/main" id="{4E89E256-6731-433E-ABCB-EBCA04834A7B}"/>
              </a:ext>
            </a:extLst>
          </p:cNvPr>
          <p:cNvSpPr/>
          <p:nvPr/>
        </p:nvSpPr>
        <p:spPr>
          <a:xfrm>
            <a:off x="838200" y="618978"/>
            <a:ext cx="10753578" cy="1012874"/>
          </a:xfrm>
          <a:prstGeom prst="homePlate">
            <a:avLst/>
          </a:prstGeom>
          <a:gradFill flip="none"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path path="circle">
              <a:fillToRect l="50000" t="50000" r="50000" b="50000"/>
            </a:path>
            <a:tileRect/>
          </a:gradFill>
          <a:scene3d>
            <a:camera prst="orthographicFront"/>
            <a:lightRig rig="threePt" dir="t"/>
          </a:scene3d>
          <a:sp3d>
            <a:bevelT w="139700" h="139700" prst="divo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6600" dirty="0">
                <a:latin typeface="Gabriola" panose="04040605051002020D02" pitchFamily="82" charset="0"/>
              </a:rPr>
              <a:t>Definición del objetivo.</a:t>
            </a:r>
          </a:p>
          <a:p>
            <a:pPr algn="ctr"/>
            <a:r>
              <a:rPr lang="es-ES" dirty="0">
                <a:latin typeface="Gabriola" panose="04040605051002020D02" pitchFamily="82" charset="0"/>
              </a:rPr>
              <a:t>.</a:t>
            </a:r>
            <a:endParaRPr lang="es-ES" dirty="0"/>
          </a:p>
        </p:txBody>
      </p:sp>
      <p:pic>
        <p:nvPicPr>
          <p:cNvPr id="7170" name="Picture 2" descr="Resultado de imagen para objetivo  de un proyecto">
            <a:extLst>
              <a:ext uri="{FF2B5EF4-FFF2-40B4-BE49-F238E27FC236}">
                <a16:creationId xmlns:a16="http://schemas.microsoft.com/office/drawing/2014/main" id="{FDC40605-7252-416D-9A34-6F13211B5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9454" y="3429000"/>
            <a:ext cx="4460631" cy="3345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27541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568</Words>
  <Application>Microsoft Office PowerPoint</Application>
  <PresentationFormat>Panorámica</PresentationFormat>
  <Paragraphs>47</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Gabriola</vt:lpstr>
      <vt:lpstr>Lucida Calligraphy</vt:lpstr>
      <vt:lpstr>Tema de Office</vt:lpstr>
      <vt:lpstr>2.1 Definición del proyecto.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Definición del proyecto.</dc:title>
  <dc:creator>Maria Elena Salinas</dc:creator>
  <cp:lastModifiedBy>Maria Elena Salinas</cp:lastModifiedBy>
  <cp:revision>13</cp:revision>
  <dcterms:created xsi:type="dcterms:W3CDTF">2018-05-22T23:36:12Z</dcterms:created>
  <dcterms:modified xsi:type="dcterms:W3CDTF">2018-05-25T13:53:01Z</dcterms:modified>
</cp:coreProperties>
</file>