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8F8AB-31FB-4DC0-BAC6-CA48349F5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3A4446-B74E-4CDA-AA50-94A0E29ED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68DBB2-1AF3-4318-A3E3-1D958C10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2F07F9-6FEA-48AF-A632-4F601082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CBD140-708D-48E3-8467-385E079E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9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C3EE2-63F9-4D46-A225-E9D30841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0BF26F-A953-454E-8D1B-3ADC51D63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DF10B3-DB9E-4801-ABCB-13656B5F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944B3-D871-4BC2-84D9-83894439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EB0E8-B170-4712-8910-B3367946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89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996D57-86E0-4575-A12B-768152EFA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87E7BB-59B6-4E18-AD77-46ECBB374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4091A-7CD4-4010-AC67-D63A546F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67E54E-8CE7-4FE2-93E7-ED22D22E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8922FE-7596-4EA5-A8F2-CED9BC60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52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53CFD-3537-488F-9C24-B2D4CA06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EFE664-4451-4E31-B7A1-C2FD86F74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70EFB-69CC-4CCD-9585-2018DFE6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090669-640A-44E7-AD1D-23B9387E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65F1B8-887B-4B63-A6D8-1F949717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10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E8AA1-43A6-45F3-90AC-8004287D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AFD87B-9393-4984-BC7F-40DBAC1BA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A85A6-FEA7-47C9-89BB-F16603F9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324D8-1730-42B7-9516-CE05C9D9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A7046-B99C-4B74-A587-E9243816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06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0093F-FF35-437E-8143-97F47906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1363A6-DDC8-4238-B834-D3F406427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90FE74-5DC1-4119-A455-10AE7836F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4D1D83-C13F-4BEC-A414-35C0D06D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622F-4477-4DCF-8AA6-D5723CAC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20342A-A473-444C-8FDD-07445CB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64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3AFA8-5C03-41C0-B82D-F275151D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0337B5-929F-457C-8DFD-95A04AA3E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A00086-93C9-4939-8F0F-EA034EEE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148F64-BE3D-43C5-99FA-B5A7C170E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754A00-871D-411A-B976-C9F795392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EF814F-737F-4D32-B6C8-490AF544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528007E-DD99-4780-9EF4-AB591C38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C8B97-E3E9-43F2-A6AD-663406C1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30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017AF-1251-4AFC-83E0-C24C163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1ABC-5A10-4DCC-9026-DD362C6A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77BA44-5E79-4298-9AAE-CB1A581E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9C1BA3-3FCA-45C1-9923-DC2F68C0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70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A361DE-BF5A-420E-A09C-190B7EB6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2FC212-93EE-41A0-893F-E141407A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ED6B1-A4B3-4119-8E2D-0BAB4BD6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60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14556-D85B-4641-9947-081E2D86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6A3913-CBEB-4F68-AB5D-0398F70E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C2DF7B-3033-4705-A7E0-17241243A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96570-7357-445A-8ABE-8E42551F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601BB0-6D9F-4453-80C3-1834BD36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50DA4F-F9A1-4DB9-A8BA-E2010282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C59E0-995D-470F-A2B5-1BC426B4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4F592F-FBBA-45EC-8C8A-066677027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C3F8FE-7B92-4B3D-925C-919A0BE9B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2E9F82-B6EE-4A8F-BE7C-3B1A3A01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04A2B-5E9E-4DBB-830D-8D66B2C4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CBD1C0-2F3F-42B8-94A2-1EBE0C73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1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35FB4A-B1F9-452D-B325-B244F811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0F15B3-F0CE-47ED-8517-F55ACBD1A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D8937-E3EB-4ED4-96DD-16243B59F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738B-E6B3-46AE-8871-4B59E7C242B4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6F858E-9A87-4DCB-8F14-F34E63821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EF73D-6924-4290-B7CF-B3A6314D7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FB63-23E2-4FF8-BC14-2664320C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8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a.uam.mx/pdfs/conoce/libroselec/Notas_Admon_de_Proyectos_v2_2.pdf" TargetMode="External"/><Relationship Id="rId2" Type="http://schemas.openxmlformats.org/officeDocument/2006/relationships/hyperlink" Target="https://www.inf.utfsm.cl/~guerra/publicaciones/Gestion%20de%20Proyectos%20de%20Softwar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zysGUTaPMTk" TargetMode="External"/><Relationship Id="rId5" Type="http://schemas.openxmlformats.org/officeDocument/2006/relationships/hyperlink" Target="https://youtu.be/BmSOFC0lI0M" TargetMode="External"/><Relationship Id="rId4" Type="http://schemas.openxmlformats.org/officeDocument/2006/relationships/hyperlink" Target="https://youtu.be/VdZRNuB4p7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red.cu/Desarrollo_de_software" TargetMode="External"/><Relationship Id="rId2" Type="http://schemas.openxmlformats.org/officeDocument/2006/relationships/hyperlink" Target="http://elvex.ugr.es/idbis/db/docs/lifecyc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antxa.ii.uam.es/~proyectos/teoria/C5_Proyectos%20de%20desarrollo%20software.pdf" TargetMode="External"/><Relationship Id="rId5" Type="http://schemas.openxmlformats.org/officeDocument/2006/relationships/hyperlink" Target="http://www.tesoem.edu.mx/alumnos/cuadernillos/2011.009.pdf" TargetMode="External"/><Relationship Id="rId4" Type="http://schemas.openxmlformats.org/officeDocument/2006/relationships/hyperlink" Target="http://www.voigtmann.de/es/desarrollo-de-softwar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EB254-C905-4257-A0AF-F73695B85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s-ES" sz="8000" dirty="0">
                <a:latin typeface="Gabriola" panose="04040605051002020D02" pitchFamily="82" charset="0"/>
              </a:rPr>
              <a:t>Desarrollo del proyecto.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ADAEFD-154B-486D-9F83-F1051F176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ES" dirty="0">
                <a:latin typeface="Lucida Calligraphy" panose="03010101010101010101" pitchFamily="66" charset="0"/>
              </a:rPr>
              <a:t>Integradora I</a:t>
            </a:r>
          </a:p>
          <a:p>
            <a:pPr algn="l"/>
            <a:r>
              <a:rPr lang="es-ES" dirty="0">
                <a:latin typeface="Lucida Calligraphy" panose="03010101010101010101" pitchFamily="66" charset="0"/>
              </a:rPr>
              <a:t>Unidad II: Fases del proyecto</a:t>
            </a:r>
          </a:p>
          <a:p>
            <a:pPr algn="l"/>
            <a:r>
              <a:rPr lang="es-ES" dirty="0">
                <a:latin typeface="Lucida Calligraphy" panose="03010101010101010101" pitchFamily="66" charset="0"/>
              </a:rPr>
              <a:t>M.G.T.I: Brenda Juárez Santiago</a:t>
            </a:r>
          </a:p>
          <a:p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C73D227-5517-462E-8933-26107B424267}"/>
              </a:ext>
            </a:extLst>
          </p:cNvPr>
          <p:cNvSpPr txBox="1">
            <a:spLocks/>
          </p:cNvSpPr>
          <p:nvPr/>
        </p:nvSpPr>
        <p:spPr>
          <a:xfrm>
            <a:off x="8269355" y="6301408"/>
            <a:ext cx="4015410" cy="45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>
                <a:latin typeface="Lucida Calligraphy" panose="03010101010101010101" pitchFamily="66" charset="0"/>
              </a:rPr>
              <a:t>Periodo: Mayo- Agosto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286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960468-F97D-4AAF-AB22-C5E96108C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/>
              <a:t>Libros.</a:t>
            </a:r>
            <a:endParaRPr lang="es-ES" dirty="0"/>
          </a:p>
          <a:p>
            <a:r>
              <a:rPr lang="es-ES" dirty="0"/>
              <a:t>Proyectos de Software</a:t>
            </a:r>
          </a:p>
          <a:p>
            <a:pPr marL="0" indent="0">
              <a:buNone/>
            </a:pPr>
            <a:r>
              <a:rPr lang="es-ES" u="sng" dirty="0">
                <a:hlinkClick r:id="rId2"/>
              </a:rPr>
              <a:t>https://www.inf.utfsm.cl/~guerra/publicaciones/Gestion%20de%20Proyectos%20de%20Software.pdf</a:t>
            </a:r>
            <a:r>
              <a:rPr lang="es-ES" u="sng" dirty="0"/>
              <a:t>  </a:t>
            </a:r>
            <a:endParaRPr lang="es-ES" dirty="0"/>
          </a:p>
          <a:p>
            <a:r>
              <a:rPr lang="es-ES" dirty="0"/>
              <a:t>Administración de proyectos de Software</a:t>
            </a:r>
          </a:p>
          <a:p>
            <a:pPr marL="0" indent="0">
              <a:buNone/>
            </a:pPr>
            <a:r>
              <a:rPr lang="es-ES" u="sng" dirty="0">
                <a:hlinkClick r:id="rId3"/>
              </a:rPr>
              <a:t>http://www.cua.uam.mx/pdfs/conoce/libroselec/Notas_Admon_de_Proyectos_v2_2.pdf</a:t>
            </a:r>
            <a:endParaRPr lang="es-ES" dirty="0"/>
          </a:p>
          <a:p>
            <a:pPr marL="0" indent="0">
              <a:buNone/>
            </a:pPr>
            <a:r>
              <a:rPr lang="es-ES" b="1" dirty="0"/>
              <a:t>Videos.</a:t>
            </a:r>
            <a:endParaRPr lang="es-ES" dirty="0"/>
          </a:p>
          <a:p>
            <a:r>
              <a:rPr lang="es-ES" b="1" u="sng" dirty="0">
                <a:hlinkClick r:id="rId4"/>
              </a:rPr>
              <a:t>https://youtu.be/VdZRNuB4p7g</a:t>
            </a:r>
            <a:r>
              <a:rPr lang="es-ES" b="1" u="sng" dirty="0"/>
              <a:t>	 </a:t>
            </a:r>
            <a:r>
              <a:rPr lang="es-ES" b="1" dirty="0"/>
              <a:t>Modulo 4. Desarrollo de un proyecto de TI</a:t>
            </a:r>
          </a:p>
          <a:p>
            <a:r>
              <a:rPr lang="es-ES" b="1" u="sng" dirty="0">
                <a:hlinkClick r:id="rId5"/>
              </a:rPr>
              <a:t>https://youtu.be/BmSOFC0lI0M</a:t>
            </a:r>
            <a:r>
              <a:rPr lang="es-ES" b="1" u="sng" dirty="0"/>
              <a:t> </a:t>
            </a:r>
            <a:r>
              <a:rPr lang="es-ES" b="1" dirty="0"/>
              <a:t>Cómo mejorar la gestión de proyectos y emprendimientos con </a:t>
            </a:r>
            <a:r>
              <a:rPr lang="es-ES" b="1"/>
              <a:t>Luis Font</a:t>
            </a:r>
            <a:r>
              <a:rPr lang="es-ES" dirty="0"/>
              <a:t> </a:t>
            </a:r>
          </a:p>
          <a:p>
            <a:r>
              <a:rPr lang="es-ES" b="1" u="sng" dirty="0">
                <a:hlinkClick r:id="rId6"/>
              </a:rPr>
              <a:t>https://youtu.be/zysGUTaPMTk</a:t>
            </a:r>
            <a:r>
              <a:rPr lang="es-ES" b="1" u="sng" dirty="0"/>
              <a:t> </a:t>
            </a:r>
            <a:r>
              <a:rPr lang="es-ES" b="1" dirty="0"/>
              <a:t>Gestión de Proyectos</a:t>
            </a:r>
          </a:p>
          <a:p>
            <a:endParaRPr lang="es-ES" dirty="0"/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F67BFD9A-51A7-48E8-A4F0-978CD26B66A9}"/>
              </a:ext>
            </a:extLst>
          </p:cNvPr>
          <p:cNvSpPr/>
          <p:nvPr/>
        </p:nvSpPr>
        <p:spPr>
          <a:xfrm>
            <a:off x="838200" y="618978"/>
            <a:ext cx="10753578" cy="1012874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latin typeface="Gabriola" panose="04040605051002020D02" pitchFamily="82" charset="0"/>
              </a:rPr>
              <a:t>Material </a:t>
            </a:r>
            <a:r>
              <a:rPr lang="es-ES" sz="6600">
                <a:latin typeface="Gabriola" panose="04040605051002020D02" pitchFamily="82" charset="0"/>
              </a:rPr>
              <a:t>de apoyo.</a:t>
            </a:r>
            <a:endParaRPr lang="es-ES" sz="6600" dirty="0">
              <a:latin typeface="Gabriola" panose="04040605051002020D02" pitchFamily="82" charset="0"/>
            </a:endParaRPr>
          </a:p>
          <a:p>
            <a:pPr algn="ctr"/>
            <a:r>
              <a:rPr lang="es-ES" dirty="0">
                <a:latin typeface="Gabriola" panose="04040605051002020D02" pitchFamily="82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31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EE3F5C-8910-45B6-BC3E-3E3AF1A27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>
                <a:hlinkClick r:id="rId2"/>
              </a:rPr>
              <a:t>http://elvex.ugr.es/idbis/db/docs/lifecycle.pdf</a:t>
            </a:r>
            <a:endParaRPr lang="es-ES" dirty="0"/>
          </a:p>
          <a:p>
            <a:r>
              <a:rPr lang="es-ES" u="sng" dirty="0">
                <a:hlinkClick r:id="rId3"/>
              </a:rPr>
              <a:t>https://www.ecured.cu/Desarrollo_de_software</a:t>
            </a:r>
            <a:endParaRPr lang="es-ES" dirty="0"/>
          </a:p>
          <a:p>
            <a:r>
              <a:rPr lang="es-ES" u="sng" dirty="0">
                <a:hlinkClick r:id="rId4"/>
              </a:rPr>
              <a:t>http://www.voigtmann.de/es/desarrollo-de-software/</a:t>
            </a:r>
            <a:endParaRPr lang="es-ES" dirty="0"/>
          </a:p>
          <a:p>
            <a:r>
              <a:rPr lang="es-ES" u="sng" dirty="0">
                <a:hlinkClick r:id="rId5"/>
              </a:rPr>
              <a:t>http://www.tesoem.edu.mx/alumnos/cuadernillos/2011.009.pdf</a:t>
            </a:r>
            <a:endParaRPr lang="es-ES" dirty="0"/>
          </a:p>
          <a:p>
            <a:r>
              <a:rPr lang="es-ES" u="sng">
                <a:hlinkClick r:id="rId6"/>
              </a:rPr>
              <a:t>http://arantxa.ii.uam.es/~proyectos/teoria/C5_Proyectos%20de%20desarrollo%20software.pdf</a:t>
            </a:r>
            <a:endParaRPr lang="es-ES"/>
          </a:p>
          <a:p>
            <a:pPr marL="0" indent="0">
              <a:buNone/>
            </a:pPr>
            <a:endParaRPr lang="es-ES"/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54BEF235-14C1-4040-881A-80C0780EB48C}"/>
              </a:ext>
            </a:extLst>
          </p:cNvPr>
          <p:cNvSpPr/>
          <p:nvPr/>
        </p:nvSpPr>
        <p:spPr>
          <a:xfrm>
            <a:off x="838200" y="618978"/>
            <a:ext cx="10753578" cy="1012874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latin typeface="Gabriola" panose="04040605051002020D02" pitchFamily="82" charset="0"/>
              </a:rPr>
              <a:t>Referencias.</a:t>
            </a:r>
          </a:p>
          <a:p>
            <a:pPr algn="ctr"/>
            <a:r>
              <a:rPr lang="es-ES" dirty="0">
                <a:latin typeface="Gabriola" panose="04040605051002020D02" pitchFamily="82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434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A38204-43F3-4987-A25D-23C1C130E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La definición de etapas de desarrollo de un proyecto consiste en la identificación y organización de todas las actividades y procesos importantes que intervienen en la búsqueda de una meta u objetivo.</a:t>
            </a: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471CA9EC-BB4D-4560-A62C-66F6DBB93F9A}"/>
              </a:ext>
            </a:extLst>
          </p:cNvPr>
          <p:cNvSpPr/>
          <p:nvPr/>
        </p:nvSpPr>
        <p:spPr>
          <a:xfrm>
            <a:off x="838200" y="618978"/>
            <a:ext cx="10753578" cy="1012874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latin typeface="Gabriola" panose="04040605051002020D02" pitchFamily="82" charset="0"/>
              </a:rPr>
              <a:t>Desarrollo del proyecto.</a:t>
            </a:r>
          </a:p>
          <a:p>
            <a:pPr algn="ctr"/>
            <a:r>
              <a:rPr lang="es-ES" dirty="0">
                <a:latin typeface="Gabriola" panose="04040605051002020D02" pitchFamily="82" charset="0"/>
              </a:rPr>
              <a:t>.</a:t>
            </a:r>
            <a:endParaRPr lang="es-ES" dirty="0"/>
          </a:p>
        </p:txBody>
      </p:sp>
      <p:pic>
        <p:nvPicPr>
          <p:cNvPr id="1026" name="Picture 2" descr="Resultado de imagen para desarrollo de un proyecto">
            <a:extLst>
              <a:ext uri="{FF2B5EF4-FFF2-40B4-BE49-F238E27FC236}">
                <a16:creationId xmlns:a16="http://schemas.microsoft.com/office/drawing/2014/main" id="{B2808B14-9151-4513-911C-7594EA7A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16" y="2972184"/>
            <a:ext cx="4322072" cy="33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2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3A0876-A272-48D3-AE9C-B502C5E80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Su ciclo de vida comprende una serie de etapas entre las que se encuentran las siguientes:</a:t>
            </a:r>
          </a:p>
          <a:p>
            <a:pPr lvl="0"/>
            <a:r>
              <a:rPr lang="es-ES" dirty="0"/>
              <a:t>Planificación</a:t>
            </a:r>
          </a:p>
          <a:p>
            <a:pPr lvl="0"/>
            <a:r>
              <a:rPr lang="es-ES" dirty="0"/>
              <a:t>Análisis</a:t>
            </a:r>
          </a:p>
          <a:p>
            <a:pPr lvl="0"/>
            <a:r>
              <a:rPr lang="es-ES" dirty="0"/>
              <a:t>Diseño</a:t>
            </a:r>
          </a:p>
          <a:p>
            <a:pPr lvl="0"/>
            <a:r>
              <a:rPr lang="es-ES" dirty="0"/>
              <a:t>Implementación</a:t>
            </a:r>
          </a:p>
          <a:p>
            <a:pPr lvl="0"/>
            <a:r>
              <a:rPr lang="es-ES" dirty="0"/>
              <a:t>Pruebas</a:t>
            </a:r>
          </a:p>
          <a:p>
            <a:pPr lvl="0"/>
            <a:r>
              <a:rPr lang="es-ES" dirty="0"/>
              <a:t>Instalación o despliegue</a:t>
            </a:r>
          </a:p>
          <a:p>
            <a:pPr lvl="0"/>
            <a:r>
              <a:rPr lang="es-ES" dirty="0"/>
              <a:t>Uso y mantenimiento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3D430BFA-A060-4E30-8912-9799E188DA18}"/>
              </a:ext>
            </a:extLst>
          </p:cNvPr>
          <p:cNvSpPr/>
          <p:nvPr/>
        </p:nvSpPr>
        <p:spPr>
          <a:xfrm>
            <a:off x="838200" y="618978"/>
            <a:ext cx="10753578" cy="1012874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latin typeface="Gabriola" panose="04040605051002020D02" pitchFamily="82" charset="0"/>
              </a:rPr>
              <a:t>Fases del desarrollo del proyecto.</a:t>
            </a:r>
          </a:p>
          <a:p>
            <a:pPr algn="ctr"/>
            <a:r>
              <a:rPr lang="es-ES" dirty="0">
                <a:latin typeface="Gabriola" panose="04040605051002020D02" pitchFamily="82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574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E581D-7102-4D83-94DA-4F8604E9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82" y="1908313"/>
            <a:ext cx="5973417" cy="4268650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Las tareas iniciales que se realizarán esta fase inicial del proyecto incluyen actividades tales como la determinación del ámbito del proyecto, la realización de un estudio de viabilidad.</a:t>
            </a: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46DB3165-34BB-4965-A3A4-BEBA5BA13F86}"/>
              </a:ext>
            </a:extLst>
          </p:cNvPr>
          <p:cNvSpPr/>
          <p:nvPr/>
        </p:nvSpPr>
        <p:spPr>
          <a:xfrm>
            <a:off x="838200" y="618978"/>
            <a:ext cx="10753578" cy="1012874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latin typeface="Gabriola" panose="04040605051002020D02" pitchFamily="82" charset="0"/>
              </a:rPr>
              <a:t>Planificación.</a:t>
            </a:r>
          </a:p>
          <a:p>
            <a:pPr algn="ctr"/>
            <a:r>
              <a:rPr lang="es-ES" dirty="0">
                <a:latin typeface="Gabriola" panose="04040605051002020D02" pitchFamily="82" charset="0"/>
              </a:rPr>
              <a:t>.</a:t>
            </a:r>
            <a:endParaRPr lang="es-ES" dirty="0"/>
          </a:p>
        </p:txBody>
      </p:sp>
      <p:pic>
        <p:nvPicPr>
          <p:cNvPr id="2050" name="Picture 2" descr="Resultado de imagen para planificacion de un proyecto">
            <a:extLst>
              <a:ext uri="{FF2B5EF4-FFF2-40B4-BE49-F238E27FC236}">
                <a16:creationId xmlns:a16="http://schemas.microsoft.com/office/drawing/2014/main" id="{5F6A5F1C-B930-4511-B449-764110F1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1916669"/>
            <a:ext cx="4333460" cy="27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9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0547D-BF67-4DF5-9CF2-83C14643C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741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La etapa de análisis en el ciclo de vida del software corresponde al proceso mediante el cual se intenta descubrir qué es lo que realmente se necesita y se llega a una comprensión adecuada de los requerimientos del sistema (las características que el sistema debe poseer).</a:t>
            </a:r>
            <a:r>
              <a:rPr lang="es-ES" dirty="0">
                <a:effectLst/>
              </a:rPr>
              <a:t> </a:t>
            </a:r>
            <a:r>
              <a:rPr lang="es-ES" dirty="0"/>
              <a:t> 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170B522B-D55D-4E83-9241-3789F6BFF246}"/>
              </a:ext>
            </a:extLst>
          </p:cNvPr>
          <p:cNvSpPr/>
          <p:nvPr/>
        </p:nvSpPr>
        <p:spPr>
          <a:xfrm>
            <a:off x="838200" y="618978"/>
            <a:ext cx="10753578" cy="1012874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latin typeface="Gabriola" panose="04040605051002020D02" pitchFamily="82" charset="0"/>
              </a:rPr>
              <a:t>Análisis.</a:t>
            </a:r>
          </a:p>
          <a:p>
            <a:pPr algn="ctr"/>
            <a:r>
              <a:rPr lang="es-ES" dirty="0">
                <a:latin typeface="Gabriola" panose="04040605051002020D02" pitchFamily="82" charset="0"/>
              </a:rPr>
              <a:t>.</a:t>
            </a:r>
            <a:endParaRPr lang="es-ES" dirty="0"/>
          </a:p>
        </p:txBody>
      </p:sp>
      <p:pic>
        <p:nvPicPr>
          <p:cNvPr id="3074" name="Picture 2" descr="Resultado de imagen para planificacion de un proyecto">
            <a:extLst>
              <a:ext uri="{FF2B5EF4-FFF2-40B4-BE49-F238E27FC236}">
                <a16:creationId xmlns:a16="http://schemas.microsoft.com/office/drawing/2014/main" id="{454D0D6D-4DF8-4D6F-B404-31B01285E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78" y="1825625"/>
            <a:ext cx="3048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3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6EC31F-3A48-4206-9797-75E9D024A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68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En la fase de diseño se han de estudiar posibles alternativas de implementación para el sistema de información que hemos de construir y se ha de decidir la estructura general que tendrá el sistema.</a:t>
            </a: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0C7CD282-2C62-4394-9716-6542928C1E1A}"/>
              </a:ext>
            </a:extLst>
          </p:cNvPr>
          <p:cNvSpPr/>
          <p:nvPr/>
        </p:nvSpPr>
        <p:spPr>
          <a:xfrm>
            <a:off x="838200" y="618978"/>
            <a:ext cx="10753578" cy="1012874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latin typeface="Gabriola" panose="04040605051002020D02" pitchFamily="82" charset="0"/>
              </a:rPr>
              <a:t>Diseño.</a:t>
            </a:r>
          </a:p>
          <a:p>
            <a:pPr algn="ctr"/>
            <a:r>
              <a:rPr lang="es-ES" dirty="0">
                <a:latin typeface="Gabriola" panose="04040605051002020D02" pitchFamily="82" charset="0"/>
              </a:rPr>
              <a:t>.</a:t>
            </a:r>
            <a:endParaRPr lang="es-ES" dirty="0"/>
          </a:p>
        </p:txBody>
      </p:sp>
      <p:pic>
        <p:nvPicPr>
          <p:cNvPr id="4098" name="Picture 2" descr="Resultado de imagen para diseÃ±o">
            <a:extLst>
              <a:ext uri="{FF2B5EF4-FFF2-40B4-BE49-F238E27FC236}">
                <a16:creationId xmlns:a16="http://schemas.microsoft.com/office/drawing/2014/main" id="{33979CE9-4C33-4E9E-BFB5-FDEF9A2A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03" y="3217527"/>
            <a:ext cx="6974371" cy="30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2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F8426-091B-45CF-A8EF-15E74DD27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760" y="1781667"/>
            <a:ext cx="656976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Para la fase de implementación hemos de seleccionar las herramientas adecuadas, un entorno de desarrollo que facilite nuestro trabajo y un lenguaje de programación apropiado para el tipo de sistema que vayamos a construir.</a:t>
            </a: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3B46ACF4-204D-4274-B1BB-A387D73864AE}"/>
              </a:ext>
            </a:extLst>
          </p:cNvPr>
          <p:cNvSpPr/>
          <p:nvPr/>
        </p:nvSpPr>
        <p:spPr>
          <a:xfrm>
            <a:off x="838200" y="618978"/>
            <a:ext cx="10753578" cy="1012874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latin typeface="Gabriola" panose="04040605051002020D02" pitchFamily="82" charset="0"/>
              </a:rPr>
              <a:t>Implementación.</a:t>
            </a:r>
          </a:p>
          <a:p>
            <a:pPr algn="ctr"/>
            <a:r>
              <a:rPr lang="es-ES" dirty="0">
                <a:latin typeface="Gabriola" panose="04040605051002020D02" pitchFamily="82" charset="0"/>
              </a:rPr>
              <a:t>.</a:t>
            </a:r>
            <a:endParaRPr lang="es-ES" dirty="0"/>
          </a:p>
        </p:txBody>
      </p:sp>
      <p:pic>
        <p:nvPicPr>
          <p:cNvPr id="5122" name="Picture 2" descr="Resultado de imagen para implementacion de software">
            <a:extLst>
              <a:ext uri="{FF2B5EF4-FFF2-40B4-BE49-F238E27FC236}">
                <a16:creationId xmlns:a16="http://schemas.microsoft.com/office/drawing/2014/main" id="{F99A7FD1-CAB2-4773-B79F-4D282F08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1667"/>
            <a:ext cx="4286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0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EE113F-D941-4B50-A9F3-679E536A5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la etapa de pruebas tiene como objetivo detectar los errores que se hayan podido cometer en las etapas anteriores del proyecto (y eventualmente corregirlos).</a:t>
            </a: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3F541585-1088-49E9-87A6-75BAAB28CF70}"/>
              </a:ext>
            </a:extLst>
          </p:cNvPr>
          <p:cNvSpPr/>
          <p:nvPr/>
        </p:nvSpPr>
        <p:spPr>
          <a:xfrm>
            <a:off x="838200" y="618978"/>
            <a:ext cx="10753578" cy="1012874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latin typeface="Gabriola" panose="04040605051002020D02" pitchFamily="82" charset="0"/>
              </a:rPr>
              <a:t>Pruebas.</a:t>
            </a:r>
          </a:p>
          <a:p>
            <a:pPr algn="ctr"/>
            <a:r>
              <a:rPr lang="es-ES" dirty="0">
                <a:latin typeface="Gabriola" panose="04040605051002020D02" pitchFamily="82" charset="0"/>
              </a:rPr>
              <a:t>.</a:t>
            </a:r>
            <a:endParaRPr lang="es-ES" dirty="0"/>
          </a:p>
        </p:txBody>
      </p:sp>
      <p:pic>
        <p:nvPicPr>
          <p:cNvPr id="6146" name="Picture 2" descr="Resultado de imagen para pruebas de software">
            <a:extLst>
              <a:ext uri="{FF2B5EF4-FFF2-40B4-BE49-F238E27FC236}">
                <a16:creationId xmlns:a16="http://schemas.microsoft.com/office/drawing/2014/main" id="{ECBC6203-CB28-44E0-8C29-E0B2CC548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63" y="3140973"/>
            <a:ext cx="4762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8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8F8F8-1E4F-44D6-B7C1-A46E7805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016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De cara a su instalación, hemos de planificar el entorno en el que el sistema debe funcionar, tanto hardware como software: equipos necesarios y su configuración física, redes de interconexión entre los equipos y de acceso a sistemas externos.</a:t>
            </a: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34C43A00-82AE-46E0-AAC3-01E90AC40550}"/>
              </a:ext>
            </a:extLst>
          </p:cNvPr>
          <p:cNvSpPr/>
          <p:nvPr/>
        </p:nvSpPr>
        <p:spPr>
          <a:xfrm>
            <a:off x="838200" y="618978"/>
            <a:ext cx="10753578" cy="1012874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latin typeface="Gabriola" panose="04040605051002020D02" pitchFamily="82" charset="0"/>
              </a:rPr>
              <a:t>Instalación y despliegue.</a:t>
            </a:r>
          </a:p>
          <a:p>
            <a:pPr algn="ctr"/>
            <a:r>
              <a:rPr lang="es-ES" dirty="0">
                <a:latin typeface="Gabriola" panose="04040605051002020D02" pitchFamily="82" charset="0"/>
              </a:rPr>
              <a:t>.</a:t>
            </a:r>
            <a:endParaRPr lang="es-ES" dirty="0"/>
          </a:p>
        </p:txBody>
      </p:sp>
      <p:pic>
        <p:nvPicPr>
          <p:cNvPr id="7170" name="Picture 2" descr="Resultado de imagen para implementacion de software">
            <a:extLst>
              <a:ext uri="{FF2B5EF4-FFF2-40B4-BE49-F238E27FC236}">
                <a16:creationId xmlns:a16="http://schemas.microsoft.com/office/drawing/2014/main" id="{427ED078-EBA9-4451-B840-65140FB4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174">
            <a:off x="7074511" y="2221877"/>
            <a:ext cx="4447347" cy="33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45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502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Gabriola</vt:lpstr>
      <vt:lpstr>Lucida Calligraphy</vt:lpstr>
      <vt:lpstr>Tema de Office</vt:lpstr>
      <vt:lpstr>Desarrollo del proyecto.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del proyecto.</dc:title>
  <dc:creator>Maria Elena Salinas</dc:creator>
  <cp:lastModifiedBy>Maria Elena Salinas</cp:lastModifiedBy>
  <cp:revision>10</cp:revision>
  <dcterms:created xsi:type="dcterms:W3CDTF">2018-05-23T00:06:40Z</dcterms:created>
  <dcterms:modified xsi:type="dcterms:W3CDTF">2018-05-25T13:54:42Z</dcterms:modified>
</cp:coreProperties>
</file>